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8" r:id="rId4"/>
    <p:sldId id="258" r:id="rId5"/>
    <p:sldId id="259" r:id="rId6"/>
    <p:sldId id="260" r:id="rId7"/>
    <p:sldId id="261" r:id="rId8"/>
    <p:sldId id="262" r:id="rId9"/>
    <p:sldId id="263" r:id="rId10"/>
    <p:sldId id="264" r:id="rId11"/>
    <p:sldId id="265" r:id="rId12"/>
    <p:sldId id="289" r:id="rId13"/>
    <p:sldId id="266" r:id="rId14"/>
    <p:sldId id="267" r:id="rId15"/>
    <p:sldId id="269" r:id="rId16"/>
    <p:sldId id="270" r:id="rId17"/>
    <p:sldId id="272" r:id="rId18"/>
    <p:sldId id="273" r:id="rId19"/>
    <p:sldId id="274" r:id="rId20"/>
    <p:sldId id="275" r:id="rId21"/>
    <p:sldId id="276" r:id="rId22"/>
    <p:sldId id="271" r:id="rId23"/>
    <p:sldId id="277" r:id="rId24"/>
    <p:sldId id="279" r:id="rId25"/>
    <p:sldId id="280" r:id="rId26"/>
    <p:sldId id="283" r:id="rId27"/>
    <p:sldId id="282" r:id="rId28"/>
    <p:sldId id="284" r:id="rId29"/>
    <p:sldId id="285" r:id="rId30"/>
    <p:sldId id="286" r:id="rId31"/>
    <p:sldId id="290"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6EF"/>
    <a:srgbClr val="FCF6FB"/>
    <a:srgbClr val="D96994"/>
    <a:srgbClr val="C03A87"/>
    <a:srgbClr val="E6CEDF"/>
    <a:srgbClr val="FCF6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71" autoAdjust="0"/>
    <p:restoredTop sz="94660"/>
  </p:normalViewPr>
  <p:slideViewPr>
    <p:cSldViewPr snapToGrid="0">
      <p:cViewPr varScale="1">
        <p:scale>
          <a:sx n="57" d="100"/>
          <a:sy n="57" d="100"/>
        </p:scale>
        <p:origin x="108" y="12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8DE3-51EB-4162-A595-3ED3EF33BC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949B413E-FE36-4A80-999D-2125465438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9B16CFE4-1DFE-4350-98A4-ECF6C397F632}"/>
              </a:ext>
            </a:extLst>
          </p:cNvPr>
          <p:cNvSpPr>
            <a:spLocks noGrp="1"/>
          </p:cNvSpPr>
          <p:nvPr>
            <p:ph type="dt" sz="half" idx="10"/>
          </p:nvPr>
        </p:nvSpPr>
        <p:spPr/>
        <p:txBody>
          <a:bodyPr/>
          <a:lstStyle/>
          <a:p>
            <a:fld id="{D63EFD5F-4700-4244-B39E-E15EB6963AE0}" type="datetimeFigureOut">
              <a:rPr lang="en-IE" smtClean="0"/>
              <a:t>20/08/2020</a:t>
            </a:fld>
            <a:endParaRPr lang="en-IE"/>
          </a:p>
        </p:txBody>
      </p:sp>
      <p:sp>
        <p:nvSpPr>
          <p:cNvPr id="5" name="Footer Placeholder 4">
            <a:extLst>
              <a:ext uri="{FF2B5EF4-FFF2-40B4-BE49-F238E27FC236}">
                <a16:creationId xmlns:a16="http://schemas.microsoft.com/office/drawing/2014/main" id="{70B198D3-D35C-45CD-882F-86E30FB4BE6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3CD0F6E-8C4E-48FB-89B1-E399C122D554}"/>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4071909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2068-CE5E-4300-A9BA-BCF8D7D8269A}"/>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9AC93B3F-107D-4EBC-87C8-6B50A34DE9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8145E13-0FCD-4060-9681-889833092C01}"/>
              </a:ext>
            </a:extLst>
          </p:cNvPr>
          <p:cNvSpPr>
            <a:spLocks noGrp="1"/>
          </p:cNvSpPr>
          <p:nvPr>
            <p:ph type="dt" sz="half" idx="10"/>
          </p:nvPr>
        </p:nvSpPr>
        <p:spPr/>
        <p:txBody>
          <a:bodyPr/>
          <a:lstStyle/>
          <a:p>
            <a:fld id="{D63EFD5F-4700-4244-B39E-E15EB6963AE0}" type="datetimeFigureOut">
              <a:rPr lang="en-IE" smtClean="0"/>
              <a:t>20/08/2020</a:t>
            </a:fld>
            <a:endParaRPr lang="en-IE"/>
          </a:p>
        </p:txBody>
      </p:sp>
      <p:sp>
        <p:nvSpPr>
          <p:cNvPr id="5" name="Footer Placeholder 4">
            <a:extLst>
              <a:ext uri="{FF2B5EF4-FFF2-40B4-BE49-F238E27FC236}">
                <a16:creationId xmlns:a16="http://schemas.microsoft.com/office/drawing/2014/main" id="{FEBF36E9-CFEE-4CA5-B814-DEAED0572C9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8B2CBB1-3B84-4E82-B20B-07277E8B85B7}"/>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932380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4B179-DFF0-4B52-BFB7-FC2FDC4667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299A23E-F83A-4B96-B0FD-DDC3099A1C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130C439-5F6F-45C6-9EB8-48AC77315279}"/>
              </a:ext>
            </a:extLst>
          </p:cNvPr>
          <p:cNvSpPr>
            <a:spLocks noGrp="1"/>
          </p:cNvSpPr>
          <p:nvPr>
            <p:ph type="dt" sz="half" idx="10"/>
          </p:nvPr>
        </p:nvSpPr>
        <p:spPr/>
        <p:txBody>
          <a:bodyPr/>
          <a:lstStyle/>
          <a:p>
            <a:fld id="{D63EFD5F-4700-4244-B39E-E15EB6963AE0}" type="datetimeFigureOut">
              <a:rPr lang="en-IE" smtClean="0"/>
              <a:t>20/08/2020</a:t>
            </a:fld>
            <a:endParaRPr lang="en-IE"/>
          </a:p>
        </p:txBody>
      </p:sp>
      <p:sp>
        <p:nvSpPr>
          <p:cNvPr id="5" name="Footer Placeholder 4">
            <a:extLst>
              <a:ext uri="{FF2B5EF4-FFF2-40B4-BE49-F238E27FC236}">
                <a16:creationId xmlns:a16="http://schemas.microsoft.com/office/drawing/2014/main" id="{228FDC13-C129-45EA-89BA-4E781DD8894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27AF526-411A-40E3-8FDB-B1C988158A02}"/>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103613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4D02-3FCB-4621-A57F-90A8B74AAB54}"/>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75C22012-0589-42B2-9D3F-D6C6DD5283A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2B67792-4D0D-4123-AC43-20F23E0117B4}"/>
              </a:ext>
            </a:extLst>
          </p:cNvPr>
          <p:cNvSpPr>
            <a:spLocks noGrp="1"/>
          </p:cNvSpPr>
          <p:nvPr>
            <p:ph type="dt" sz="half" idx="10"/>
          </p:nvPr>
        </p:nvSpPr>
        <p:spPr/>
        <p:txBody>
          <a:bodyPr/>
          <a:lstStyle/>
          <a:p>
            <a:fld id="{D63EFD5F-4700-4244-B39E-E15EB6963AE0}" type="datetimeFigureOut">
              <a:rPr lang="en-IE" smtClean="0"/>
              <a:t>20/08/2020</a:t>
            </a:fld>
            <a:endParaRPr lang="en-IE"/>
          </a:p>
        </p:txBody>
      </p:sp>
      <p:sp>
        <p:nvSpPr>
          <p:cNvPr id="5" name="Footer Placeholder 4">
            <a:extLst>
              <a:ext uri="{FF2B5EF4-FFF2-40B4-BE49-F238E27FC236}">
                <a16:creationId xmlns:a16="http://schemas.microsoft.com/office/drawing/2014/main" id="{E259A2FE-09D5-4367-99F1-94DBEF972F8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EC2FC27-46F6-4D76-A973-BD5528D6A467}"/>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2337421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A1600-E3AB-4B97-9C7C-C6CEA63C23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87E2BE38-8066-4F35-BC71-88E77A4C26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6728E3-8FA0-4FBD-AF02-45CFC94F7390}"/>
              </a:ext>
            </a:extLst>
          </p:cNvPr>
          <p:cNvSpPr>
            <a:spLocks noGrp="1"/>
          </p:cNvSpPr>
          <p:nvPr>
            <p:ph type="dt" sz="half" idx="10"/>
          </p:nvPr>
        </p:nvSpPr>
        <p:spPr/>
        <p:txBody>
          <a:bodyPr/>
          <a:lstStyle/>
          <a:p>
            <a:fld id="{D63EFD5F-4700-4244-B39E-E15EB6963AE0}" type="datetimeFigureOut">
              <a:rPr lang="en-IE" smtClean="0"/>
              <a:t>20/08/2020</a:t>
            </a:fld>
            <a:endParaRPr lang="en-IE"/>
          </a:p>
        </p:txBody>
      </p:sp>
      <p:sp>
        <p:nvSpPr>
          <p:cNvPr id="5" name="Footer Placeholder 4">
            <a:extLst>
              <a:ext uri="{FF2B5EF4-FFF2-40B4-BE49-F238E27FC236}">
                <a16:creationId xmlns:a16="http://schemas.microsoft.com/office/drawing/2014/main" id="{A2A6F473-078C-469D-8617-3DBD322D026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D8D5CA0-2FEB-466C-831E-78A24A2B60FE}"/>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3773785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D8CE-503A-43E9-A46C-1EA72B90677C}"/>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8A86E2C1-70AE-4DAB-B12E-77C4447F3C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3FFABBC2-2823-4ECD-B680-9CEE0443DF1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7B1DF261-0A22-4F3D-B832-EF0A81118F3E}"/>
              </a:ext>
            </a:extLst>
          </p:cNvPr>
          <p:cNvSpPr>
            <a:spLocks noGrp="1"/>
          </p:cNvSpPr>
          <p:nvPr>
            <p:ph type="dt" sz="half" idx="10"/>
          </p:nvPr>
        </p:nvSpPr>
        <p:spPr/>
        <p:txBody>
          <a:bodyPr/>
          <a:lstStyle/>
          <a:p>
            <a:fld id="{D63EFD5F-4700-4244-B39E-E15EB6963AE0}" type="datetimeFigureOut">
              <a:rPr lang="en-IE" smtClean="0"/>
              <a:t>20/08/2020</a:t>
            </a:fld>
            <a:endParaRPr lang="en-IE"/>
          </a:p>
        </p:txBody>
      </p:sp>
      <p:sp>
        <p:nvSpPr>
          <p:cNvPr id="6" name="Footer Placeholder 5">
            <a:extLst>
              <a:ext uri="{FF2B5EF4-FFF2-40B4-BE49-F238E27FC236}">
                <a16:creationId xmlns:a16="http://schemas.microsoft.com/office/drawing/2014/main" id="{6B300698-CCA3-4521-BA52-3491C4AC2C5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C816052E-BAE2-4668-A1D1-B5C0B98C0DEB}"/>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2075523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E7FA-1779-4E3A-A8B9-80193AD7A142}"/>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14D1B922-1E9A-4709-9C76-7851052E83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9E1608-A173-4E3D-98CB-0007D797632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E37457B8-DBC2-47EB-8A3B-AE7AB34A3C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B92A33-4452-4D86-8CDB-E955934B1A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888E414C-58FF-4E83-9B85-D7D799191FC2}"/>
              </a:ext>
            </a:extLst>
          </p:cNvPr>
          <p:cNvSpPr>
            <a:spLocks noGrp="1"/>
          </p:cNvSpPr>
          <p:nvPr>
            <p:ph type="dt" sz="half" idx="10"/>
          </p:nvPr>
        </p:nvSpPr>
        <p:spPr/>
        <p:txBody>
          <a:bodyPr/>
          <a:lstStyle/>
          <a:p>
            <a:fld id="{D63EFD5F-4700-4244-B39E-E15EB6963AE0}" type="datetimeFigureOut">
              <a:rPr lang="en-IE" smtClean="0"/>
              <a:t>20/08/2020</a:t>
            </a:fld>
            <a:endParaRPr lang="en-IE"/>
          </a:p>
        </p:txBody>
      </p:sp>
      <p:sp>
        <p:nvSpPr>
          <p:cNvPr id="8" name="Footer Placeholder 7">
            <a:extLst>
              <a:ext uri="{FF2B5EF4-FFF2-40B4-BE49-F238E27FC236}">
                <a16:creationId xmlns:a16="http://schemas.microsoft.com/office/drawing/2014/main" id="{3986FE1E-A13E-4766-BD48-29C29300A54C}"/>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4209B4FE-A33E-4245-80F9-4CED22DB4830}"/>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74234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247F-5A63-4EBC-9309-E9530286C476}"/>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02E91C02-3AFB-4C94-9FA1-5B80516E06CB}"/>
              </a:ext>
            </a:extLst>
          </p:cNvPr>
          <p:cNvSpPr>
            <a:spLocks noGrp="1"/>
          </p:cNvSpPr>
          <p:nvPr>
            <p:ph type="dt" sz="half" idx="10"/>
          </p:nvPr>
        </p:nvSpPr>
        <p:spPr/>
        <p:txBody>
          <a:bodyPr/>
          <a:lstStyle/>
          <a:p>
            <a:fld id="{D63EFD5F-4700-4244-B39E-E15EB6963AE0}" type="datetimeFigureOut">
              <a:rPr lang="en-IE" smtClean="0"/>
              <a:t>20/08/2020</a:t>
            </a:fld>
            <a:endParaRPr lang="en-IE"/>
          </a:p>
        </p:txBody>
      </p:sp>
      <p:sp>
        <p:nvSpPr>
          <p:cNvPr id="4" name="Footer Placeholder 3">
            <a:extLst>
              <a:ext uri="{FF2B5EF4-FFF2-40B4-BE49-F238E27FC236}">
                <a16:creationId xmlns:a16="http://schemas.microsoft.com/office/drawing/2014/main" id="{663D7634-3A0B-4BAE-8E7A-A078F35B3CA6}"/>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A7397BFF-EE42-4A76-8EC4-C19FF648CE4A}"/>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2304287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6C04DC-D29B-42D0-9690-C387E97E2539}"/>
              </a:ext>
            </a:extLst>
          </p:cNvPr>
          <p:cNvSpPr>
            <a:spLocks noGrp="1"/>
          </p:cNvSpPr>
          <p:nvPr>
            <p:ph type="dt" sz="half" idx="10"/>
          </p:nvPr>
        </p:nvSpPr>
        <p:spPr/>
        <p:txBody>
          <a:bodyPr/>
          <a:lstStyle/>
          <a:p>
            <a:fld id="{D63EFD5F-4700-4244-B39E-E15EB6963AE0}" type="datetimeFigureOut">
              <a:rPr lang="en-IE" smtClean="0"/>
              <a:t>20/08/2020</a:t>
            </a:fld>
            <a:endParaRPr lang="en-IE"/>
          </a:p>
        </p:txBody>
      </p:sp>
      <p:sp>
        <p:nvSpPr>
          <p:cNvPr id="3" name="Footer Placeholder 2">
            <a:extLst>
              <a:ext uri="{FF2B5EF4-FFF2-40B4-BE49-F238E27FC236}">
                <a16:creationId xmlns:a16="http://schemas.microsoft.com/office/drawing/2014/main" id="{FDECCC71-385A-4395-8D6A-B465B873F30D}"/>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101D34F5-FD58-4CF7-A74A-B271411ADDD0}"/>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4092293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19D8-F2ED-4BB1-9826-ABA961298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F97A03F0-D7E2-4CFF-B081-1CF94B1EE6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C709768-8CD8-474B-B081-589A331B9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AA99EF-7B00-48EA-BE0A-A3886384FADE}"/>
              </a:ext>
            </a:extLst>
          </p:cNvPr>
          <p:cNvSpPr>
            <a:spLocks noGrp="1"/>
          </p:cNvSpPr>
          <p:nvPr>
            <p:ph type="dt" sz="half" idx="10"/>
          </p:nvPr>
        </p:nvSpPr>
        <p:spPr/>
        <p:txBody>
          <a:bodyPr/>
          <a:lstStyle/>
          <a:p>
            <a:fld id="{D63EFD5F-4700-4244-B39E-E15EB6963AE0}" type="datetimeFigureOut">
              <a:rPr lang="en-IE" smtClean="0"/>
              <a:t>20/08/2020</a:t>
            </a:fld>
            <a:endParaRPr lang="en-IE"/>
          </a:p>
        </p:txBody>
      </p:sp>
      <p:sp>
        <p:nvSpPr>
          <p:cNvPr id="6" name="Footer Placeholder 5">
            <a:extLst>
              <a:ext uri="{FF2B5EF4-FFF2-40B4-BE49-F238E27FC236}">
                <a16:creationId xmlns:a16="http://schemas.microsoft.com/office/drawing/2014/main" id="{01376F0B-2E69-42B1-A4DA-EDF742E9A07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58CABE8C-BE8B-418E-853E-BBCDCE1B6093}"/>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200910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DA55-E3F2-4FD0-96A6-15333E4EB5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5EC70469-3B03-46CD-B025-C259F6F936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C7BD6EEF-E64C-4DF2-9B7A-132292766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17666C-CD0A-4EE4-AA37-824AA16AB75B}"/>
              </a:ext>
            </a:extLst>
          </p:cNvPr>
          <p:cNvSpPr>
            <a:spLocks noGrp="1"/>
          </p:cNvSpPr>
          <p:nvPr>
            <p:ph type="dt" sz="half" idx="10"/>
          </p:nvPr>
        </p:nvSpPr>
        <p:spPr/>
        <p:txBody>
          <a:bodyPr/>
          <a:lstStyle/>
          <a:p>
            <a:fld id="{D63EFD5F-4700-4244-B39E-E15EB6963AE0}" type="datetimeFigureOut">
              <a:rPr lang="en-IE" smtClean="0"/>
              <a:t>20/08/2020</a:t>
            </a:fld>
            <a:endParaRPr lang="en-IE"/>
          </a:p>
        </p:txBody>
      </p:sp>
      <p:sp>
        <p:nvSpPr>
          <p:cNvPr id="6" name="Footer Placeholder 5">
            <a:extLst>
              <a:ext uri="{FF2B5EF4-FFF2-40B4-BE49-F238E27FC236}">
                <a16:creationId xmlns:a16="http://schemas.microsoft.com/office/drawing/2014/main" id="{5A912746-1887-4C97-8BB3-ADB58E7E779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7A66646-C77B-4A2D-A310-93CAB6504B22}"/>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1406411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C03A87">
                <a:alpha val="38000"/>
              </a:srgbClr>
            </a:gs>
            <a:gs pos="74000">
              <a:schemeClr val="bg2">
                <a:lumMod val="75000"/>
              </a:schemeClr>
            </a:gs>
            <a:gs pos="83000">
              <a:srgbClr val="FCF6FB"/>
            </a:gs>
            <a:gs pos="100000">
              <a:srgbClr val="E6CEDF"/>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7A9A0B-9CF7-410A-ADC8-3A880E3B5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7384C07-0F26-441F-9F1F-A250DEB268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161560E-98B7-42C0-8B1B-27E351E23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EFD5F-4700-4244-B39E-E15EB6963AE0}" type="datetimeFigureOut">
              <a:rPr lang="en-IE" smtClean="0"/>
              <a:t>20/08/2020</a:t>
            </a:fld>
            <a:endParaRPr lang="en-IE"/>
          </a:p>
        </p:txBody>
      </p:sp>
      <p:sp>
        <p:nvSpPr>
          <p:cNvPr id="5" name="Footer Placeholder 4">
            <a:extLst>
              <a:ext uri="{FF2B5EF4-FFF2-40B4-BE49-F238E27FC236}">
                <a16:creationId xmlns:a16="http://schemas.microsoft.com/office/drawing/2014/main" id="{0AF8E6CA-A2CC-43B8-A1F4-EA168C9E05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91C5F4DA-E15B-4446-B95E-4C41A03E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339173-36EB-40F0-8286-3EF645C257DD}" type="slidenum">
              <a:rPr lang="en-IE" smtClean="0"/>
              <a:t>‹#›</a:t>
            </a:fld>
            <a:endParaRPr lang="en-IE"/>
          </a:p>
        </p:txBody>
      </p:sp>
    </p:spTree>
    <p:extLst>
      <p:ext uri="{BB962C8B-B14F-4D97-AF65-F5344CB8AC3E}">
        <p14:creationId xmlns:p14="http://schemas.microsoft.com/office/powerpoint/2010/main" val="3071846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AC90-B7C7-40A5-991A-5281D16AD436}"/>
              </a:ext>
            </a:extLst>
          </p:cNvPr>
          <p:cNvSpPr>
            <a:spLocks noGrp="1"/>
          </p:cNvSpPr>
          <p:nvPr>
            <p:ph type="ctrTitle"/>
          </p:nvPr>
        </p:nvSpPr>
        <p:spPr>
          <a:xfrm>
            <a:off x="1524000" y="623148"/>
            <a:ext cx="9144000" cy="3991228"/>
          </a:xfrm>
        </p:spPr>
        <p:txBody>
          <a:bodyPr>
            <a:normAutofit fontScale="90000"/>
          </a:bodyPr>
          <a:lstStyle/>
          <a:p>
            <a:r>
              <a:rPr lang="en-IE" sz="4800" b="1" dirty="0" err="1">
                <a:latin typeface="Arial" panose="020B0604020202020204" pitchFamily="34" charset="0"/>
                <a:cs typeface="Arial" panose="020B0604020202020204" pitchFamily="34" charset="0"/>
              </a:rPr>
              <a:t>Pawdopter</a:t>
            </a:r>
            <a:br>
              <a:rPr lang="en-IE" sz="4800" b="1" dirty="0">
                <a:latin typeface="Arial" panose="020B0604020202020204" pitchFamily="34" charset="0"/>
                <a:cs typeface="Arial" panose="020B0604020202020204" pitchFamily="34" charset="0"/>
              </a:rPr>
            </a:br>
            <a:br>
              <a:rPr lang="en-IE" sz="4800" b="1" dirty="0">
                <a:latin typeface="Arial" panose="020B0604020202020204" pitchFamily="34" charset="0"/>
                <a:cs typeface="Arial" panose="020B0604020202020204" pitchFamily="34" charset="0"/>
              </a:rPr>
            </a:br>
            <a:r>
              <a:rPr lang="en-GB" sz="4800" b="1" i="1" dirty="0">
                <a:latin typeface="Arial" panose="020B0604020202020204" pitchFamily="34" charset="0"/>
                <a:cs typeface="Arial" panose="020B0604020202020204" pitchFamily="34" charset="0"/>
              </a:rPr>
              <a:t>Mobile Application associated with IoT Device for potential Animal Adopters to find their Pet to love</a:t>
            </a:r>
            <a:endParaRPr lang="en-IE" sz="4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720EDF95-F028-4F66-BCE5-D2168B53C1DA}"/>
              </a:ext>
            </a:extLst>
          </p:cNvPr>
          <p:cNvSpPr>
            <a:spLocks noGrp="1"/>
          </p:cNvSpPr>
          <p:nvPr>
            <p:ph type="subTitle" idx="1"/>
          </p:nvPr>
        </p:nvSpPr>
        <p:spPr>
          <a:xfrm>
            <a:off x="1524000" y="5104185"/>
            <a:ext cx="9144000" cy="1655762"/>
          </a:xfrm>
        </p:spPr>
        <p:txBody>
          <a:bodyPr/>
          <a:lstStyle/>
          <a:p>
            <a:r>
              <a:rPr lang="en-IE" dirty="0"/>
              <a:t>Paula Carine </a:t>
            </a:r>
            <a:r>
              <a:rPr lang="en-IE" dirty="0" err="1"/>
              <a:t>Oehme</a:t>
            </a:r>
            <a:r>
              <a:rPr lang="en-IE" dirty="0"/>
              <a:t> 2957903</a:t>
            </a:r>
          </a:p>
          <a:p>
            <a:r>
              <a:rPr lang="en-IE" dirty="0"/>
              <a:t>Sarah </a:t>
            </a:r>
            <a:r>
              <a:rPr lang="en-IE" dirty="0" err="1"/>
              <a:t>Narayamy</a:t>
            </a:r>
            <a:r>
              <a:rPr lang="en-IE" dirty="0"/>
              <a:t> Tavares Silva 2960992</a:t>
            </a:r>
          </a:p>
        </p:txBody>
      </p:sp>
      <p:pic>
        <p:nvPicPr>
          <p:cNvPr id="5" name="Picture 4">
            <a:extLst>
              <a:ext uri="{FF2B5EF4-FFF2-40B4-BE49-F238E27FC236}">
                <a16:creationId xmlns:a16="http://schemas.microsoft.com/office/drawing/2014/main" id="{ED69FCA5-5913-41D2-98F2-BDC66A03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6" y="63842"/>
            <a:ext cx="2440902" cy="1787164"/>
          </a:xfrm>
          <a:prstGeom prst="rect">
            <a:avLst/>
          </a:prstGeom>
        </p:spPr>
      </p:pic>
    </p:spTree>
    <p:extLst>
      <p:ext uri="{BB962C8B-B14F-4D97-AF65-F5344CB8AC3E}">
        <p14:creationId xmlns:p14="http://schemas.microsoft.com/office/powerpoint/2010/main" val="363864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3A5B-5E67-4A76-A21F-A2D1BF34A61E}"/>
              </a:ext>
            </a:extLst>
          </p:cNvPr>
          <p:cNvSpPr>
            <a:spLocks noGrp="1"/>
          </p:cNvSpPr>
          <p:nvPr>
            <p:ph type="title"/>
          </p:nvPr>
        </p:nvSpPr>
        <p:spPr>
          <a:xfrm>
            <a:off x="829574" y="-152453"/>
            <a:ext cx="10515600" cy="1325563"/>
          </a:xfrm>
        </p:spPr>
        <p:txBody>
          <a:bodyPr/>
          <a:lstStyle/>
          <a:p>
            <a:r>
              <a:rPr lang="en-IE" dirty="0"/>
              <a:t>Use Case Diagram</a:t>
            </a:r>
          </a:p>
        </p:txBody>
      </p:sp>
      <p:sp>
        <p:nvSpPr>
          <p:cNvPr id="3" name="Content Placeholder 2">
            <a:extLst>
              <a:ext uri="{FF2B5EF4-FFF2-40B4-BE49-F238E27FC236}">
                <a16:creationId xmlns:a16="http://schemas.microsoft.com/office/drawing/2014/main" id="{F946BE53-B44E-424B-A52E-E5289531F645}"/>
              </a:ext>
            </a:extLst>
          </p:cNvPr>
          <p:cNvSpPr>
            <a:spLocks noGrp="1"/>
          </p:cNvSpPr>
          <p:nvPr>
            <p:ph idx="1"/>
          </p:nvPr>
        </p:nvSpPr>
        <p:spPr>
          <a:xfrm>
            <a:off x="7668882" y="1825625"/>
            <a:ext cx="3684917" cy="4351338"/>
          </a:xfrm>
        </p:spPr>
        <p:txBody>
          <a:bodyPr/>
          <a:lstStyle/>
          <a:p>
            <a:endParaRPr lang="en-IE" dirty="0"/>
          </a:p>
        </p:txBody>
      </p:sp>
      <p:pic>
        <p:nvPicPr>
          <p:cNvPr id="4" name="Picture 3">
            <a:extLst>
              <a:ext uri="{FF2B5EF4-FFF2-40B4-BE49-F238E27FC236}">
                <a16:creationId xmlns:a16="http://schemas.microsoft.com/office/drawing/2014/main" id="{86CBB7DF-C385-428A-9C2D-FCBA4C6E21C8}"/>
              </a:ext>
            </a:extLst>
          </p:cNvPr>
          <p:cNvPicPr>
            <a:picLocks noChangeAspect="1"/>
          </p:cNvPicPr>
          <p:nvPr/>
        </p:nvPicPr>
        <p:blipFill>
          <a:blip r:embed="rId2"/>
          <a:stretch>
            <a:fillRect/>
          </a:stretch>
        </p:blipFill>
        <p:spPr>
          <a:xfrm>
            <a:off x="48126" y="811842"/>
            <a:ext cx="7409007" cy="5942641"/>
          </a:xfrm>
          <a:prstGeom prst="rect">
            <a:avLst/>
          </a:prstGeom>
        </p:spPr>
      </p:pic>
      <p:pic>
        <p:nvPicPr>
          <p:cNvPr id="5" name="Picture 4">
            <a:extLst>
              <a:ext uri="{FF2B5EF4-FFF2-40B4-BE49-F238E27FC236}">
                <a16:creationId xmlns:a16="http://schemas.microsoft.com/office/drawing/2014/main" id="{D1C54244-9268-4A3F-9763-E81F6CB3A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2529589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EC190-7940-4C60-A3DE-31E62A97D758}"/>
              </a:ext>
            </a:extLst>
          </p:cNvPr>
          <p:cNvSpPr>
            <a:spLocks noGrp="1"/>
          </p:cNvSpPr>
          <p:nvPr>
            <p:ph idx="1"/>
          </p:nvPr>
        </p:nvSpPr>
        <p:spPr>
          <a:xfrm>
            <a:off x="6202393" y="1608671"/>
            <a:ext cx="4038600" cy="4351338"/>
          </a:xfrm>
        </p:spPr>
        <p:txBody>
          <a:bodyPr/>
          <a:lstStyle/>
          <a:p>
            <a:endParaRPr lang="en-IE" dirty="0"/>
          </a:p>
        </p:txBody>
      </p:sp>
      <p:pic>
        <p:nvPicPr>
          <p:cNvPr id="4" name="Picture 3">
            <a:extLst>
              <a:ext uri="{FF2B5EF4-FFF2-40B4-BE49-F238E27FC236}">
                <a16:creationId xmlns:a16="http://schemas.microsoft.com/office/drawing/2014/main" id="{63134FC4-84EF-4C47-BC73-559851D415EC}"/>
              </a:ext>
            </a:extLst>
          </p:cNvPr>
          <p:cNvPicPr>
            <a:picLocks noChangeAspect="1"/>
          </p:cNvPicPr>
          <p:nvPr/>
        </p:nvPicPr>
        <p:blipFill rotWithShape="1">
          <a:blip r:embed="rId2"/>
          <a:srcRect b="56701"/>
          <a:stretch/>
        </p:blipFill>
        <p:spPr>
          <a:xfrm>
            <a:off x="0" y="0"/>
            <a:ext cx="10330495" cy="4845377"/>
          </a:xfrm>
          <a:prstGeom prst="rect">
            <a:avLst/>
          </a:prstGeom>
        </p:spPr>
      </p:pic>
      <p:pic>
        <p:nvPicPr>
          <p:cNvPr id="5" name="Picture 4">
            <a:extLst>
              <a:ext uri="{FF2B5EF4-FFF2-40B4-BE49-F238E27FC236}">
                <a16:creationId xmlns:a16="http://schemas.microsoft.com/office/drawing/2014/main" id="{F1D4DD78-F765-4F95-B236-17788033A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604931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EC190-7940-4C60-A3DE-31E62A97D758}"/>
              </a:ext>
            </a:extLst>
          </p:cNvPr>
          <p:cNvSpPr>
            <a:spLocks noGrp="1"/>
          </p:cNvSpPr>
          <p:nvPr>
            <p:ph idx="1"/>
          </p:nvPr>
        </p:nvSpPr>
        <p:spPr>
          <a:xfrm>
            <a:off x="6202393" y="1608671"/>
            <a:ext cx="4038600" cy="4351338"/>
          </a:xfrm>
        </p:spPr>
        <p:txBody>
          <a:bodyPr/>
          <a:lstStyle/>
          <a:p>
            <a:endParaRPr lang="en-IE" dirty="0"/>
          </a:p>
        </p:txBody>
      </p:sp>
      <p:pic>
        <p:nvPicPr>
          <p:cNvPr id="4" name="Picture 3">
            <a:extLst>
              <a:ext uri="{FF2B5EF4-FFF2-40B4-BE49-F238E27FC236}">
                <a16:creationId xmlns:a16="http://schemas.microsoft.com/office/drawing/2014/main" id="{63134FC4-84EF-4C47-BC73-559851D415EC}"/>
              </a:ext>
            </a:extLst>
          </p:cNvPr>
          <p:cNvPicPr>
            <a:picLocks noChangeAspect="1"/>
          </p:cNvPicPr>
          <p:nvPr/>
        </p:nvPicPr>
        <p:blipFill rotWithShape="1">
          <a:blip r:embed="rId2"/>
          <a:srcRect t="43987" b="7765"/>
          <a:stretch/>
        </p:blipFill>
        <p:spPr>
          <a:xfrm>
            <a:off x="0" y="897991"/>
            <a:ext cx="10330495" cy="5399114"/>
          </a:xfrm>
          <a:prstGeom prst="rect">
            <a:avLst/>
          </a:prstGeom>
        </p:spPr>
      </p:pic>
      <p:pic>
        <p:nvPicPr>
          <p:cNvPr id="5" name="Picture 4">
            <a:extLst>
              <a:ext uri="{FF2B5EF4-FFF2-40B4-BE49-F238E27FC236}">
                <a16:creationId xmlns:a16="http://schemas.microsoft.com/office/drawing/2014/main" id="{F1D4DD78-F765-4F95-B236-17788033A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6" name="Picture 5">
            <a:extLst>
              <a:ext uri="{FF2B5EF4-FFF2-40B4-BE49-F238E27FC236}">
                <a16:creationId xmlns:a16="http://schemas.microsoft.com/office/drawing/2014/main" id="{9691916E-9AD1-4922-A630-E5CCC1BEEB67}"/>
              </a:ext>
            </a:extLst>
          </p:cNvPr>
          <p:cNvPicPr>
            <a:picLocks noChangeAspect="1"/>
          </p:cNvPicPr>
          <p:nvPr/>
        </p:nvPicPr>
        <p:blipFill rotWithShape="1">
          <a:blip r:embed="rId2"/>
          <a:srcRect b="91975"/>
          <a:stretch/>
        </p:blipFill>
        <p:spPr>
          <a:xfrm>
            <a:off x="0" y="0"/>
            <a:ext cx="10330495" cy="897991"/>
          </a:xfrm>
          <a:prstGeom prst="rect">
            <a:avLst/>
          </a:prstGeom>
        </p:spPr>
      </p:pic>
    </p:spTree>
    <p:extLst>
      <p:ext uri="{BB962C8B-B14F-4D97-AF65-F5344CB8AC3E}">
        <p14:creationId xmlns:p14="http://schemas.microsoft.com/office/powerpoint/2010/main" val="172509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F43E-6641-4AAF-BB87-CEB2DCF01F92}"/>
              </a:ext>
            </a:extLst>
          </p:cNvPr>
          <p:cNvSpPr>
            <a:spLocks noGrp="1"/>
          </p:cNvSpPr>
          <p:nvPr>
            <p:ph type="title"/>
          </p:nvPr>
        </p:nvSpPr>
        <p:spPr>
          <a:xfrm>
            <a:off x="838200" y="-7404"/>
            <a:ext cx="10515600" cy="1325563"/>
          </a:xfrm>
        </p:spPr>
        <p:txBody>
          <a:bodyPr/>
          <a:lstStyle/>
          <a:p>
            <a:r>
              <a:rPr lang="en-IE" dirty="0"/>
              <a:t>Object Class Diagram</a:t>
            </a:r>
          </a:p>
        </p:txBody>
      </p:sp>
      <p:pic>
        <p:nvPicPr>
          <p:cNvPr id="4" name="Picture 3">
            <a:extLst>
              <a:ext uri="{FF2B5EF4-FFF2-40B4-BE49-F238E27FC236}">
                <a16:creationId xmlns:a16="http://schemas.microsoft.com/office/drawing/2014/main" id="{2E875918-93CA-444B-9B6A-139346AD1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5" name="Picture 4">
            <a:extLst>
              <a:ext uri="{FF2B5EF4-FFF2-40B4-BE49-F238E27FC236}">
                <a16:creationId xmlns:a16="http://schemas.microsoft.com/office/drawing/2014/main" id="{159EE2A7-D9D7-47E0-8CEE-64CA20EC089A}"/>
              </a:ext>
            </a:extLst>
          </p:cNvPr>
          <p:cNvPicPr>
            <a:picLocks noChangeAspect="1"/>
          </p:cNvPicPr>
          <p:nvPr/>
        </p:nvPicPr>
        <p:blipFill>
          <a:blip r:embed="rId3"/>
          <a:stretch>
            <a:fillRect/>
          </a:stretch>
        </p:blipFill>
        <p:spPr>
          <a:xfrm>
            <a:off x="48126" y="1386503"/>
            <a:ext cx="12080998" cy="5397892"/>
          </a:xfrm>
          <a:prstGeom prst="rect">
            <a:avLst/>
          </a:prstGeom>
        </p:spPr>
      </p:pic>
    </p:spTree>
    <p:extLst>
      <p:ext uri="{BB962C8B-B14F-4D97-AF65-F5344CB8AC3E}">
        <p14:creationId xmlns:p14="http://schemas.microsoft.com/office/powerpoint/2010/main" val="3585338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0EEAF-AC44-4458-878E-1FD57BC15BEB}"/>
              </a:ext>
            </a:extLst>
          </p:cNvPr>
          <p:cNvSpPr>
            <a:spLocks noGrp="1"/>
          </p:cNvSpPr>
          <p:nvPr>
            <p:ph type="title"/>
          </p:nvPr>
        </p:nvSpPr>
        <p:spPr>
          <a:xfrm>
            <a:off x="838200" y="144992"/>
            <a:ext cx="10515600" cy="1325563"/>
          </a:xfrm>
        </p:spPr>
        <p:txBody>
          <a:bodyPr/>
          <a:lstStyle/>
          <a:p>
            <a:r>
              <a:rPr lang="en-IE" dirty="0"/>
              <a:t>Alternative Solutions</a:t>
            </a:r>
          </a:p>
        </p:txBody>
      </p:sp>
      <p:pic>
        <p:nvPicPr>
          <p:cNvPr id="4" name="Picture 3">
            <a:extLst>
              <a:ext uri="{FF2B5EF4-FFF2-40B4-BE49-F238E27FC236}">
                <a16:creationId xmlns:a16="http://schemas.microsoft.com/office/drawing/2014/main" id="{521A2FF7-3B96-49FE-99B3-A2264623C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graphicFrame>
        <p:nvGraphicFramePr>
          <p:cNvPr id="7" name="Table 6">
            <a:extLst>
              <a:ext uri="{FF2B5EF4-FFF2-40B4-BE49-F238E27FC236}">
                <a16:creationId xmlns:a16="http://schemas.microsoft.com/office/drawing/2014/main" id="{E45D2C6D-64A4-4DD7-9DC6-27DFB1422F58}"/>
              </a:ext>
            </a:extLst>
          </p:cNvPr>
          <p:cNvGraphicFramePr>
            <a:graphicFrameLocks noGrp="1"/>
          </p:cNvGraphicFramePr>
          <p:nvPr>
            <p:extLst>
              <p:ext uri="{D42A27DB-BD31-4B8C-83A1-F6EECF244321}">
                <p14:modId xmlns:p14="http://schemas.microsoft.com/office/powerpoint/2010/main" val="4124143538"/>
              </p:ext>
            </p:extLst>
          </p:nvPr>
        </p:nvGraphicFramePr>
        <p:xfrm>
          <a:off x="194735" y="1406483"/>
          <a:ext cx="11573931" cy="5086392"/>
        </p:xfrm>
        <a:graphic>
          <a:graphicData uri="http://schemas.openxmlformats.org/drawingml/2006/table">
            <a:tbl>
              <a:tblPr firstRow="1" bandRow="1">
                <a:tableStyleId>{5C22544A-7EE6-4342-B048-85BDC9FD1C3A}</a:tableStyleId>
              </a:tblPr>
              <a:tblGrid>
                <a:gridCol w="3857977">
                  <a:extLst>
                    <a:ext uri="{9D8B030D-6E8A-4147-A177-3AD203B41FA5}">
                      <a16:colId xmlns:a16="http://schemas.microsoft.com/office/drawing/2014/main" val="99484168"/>
                    </a:ext>
                  </a:extLst>
                </a:gridCol>
                <a:gridCol w="3857977">
                  <a:extLst>
                    <a:ext uri="{9D8B030D-6E8A-4147-A177-3AD203B41FA5}">
                      <a16:colId xmlns:a16="http://schemas.microsoft.com/office/drawing/2014/main" val="4170333374"/>
                    </a:ext>
                  </a:extLst>
                </a:gridCol>
                <a:gridCol w="3857977">
                  <a:extLst>
                    <a:ext uri="{9D8B030D-6E8A-4147-A177-3AD203B41FA5}">
                      <a16:colId xmlns:a16="http://schemas.microsoft.com/office/drawing/2014/main" val="2624457253"/>
                    </a:ext>
                  </a:extLst>
                </a:gridCol>
              </a:tblGrid>
              <a:tr h="782025">
                <a:tc>
                  <a:txBody>
                    <a:bodyPr/>
                    <a:lstStyle/>
                    <a:p>
                      <a:r>
                        <a:rPr lang="en-IE" sz="3200" dirty="0">
                          <a:latin typeface="Times New Roman" panose="02020603050405020304" pitchFamily="18" charset="0"/>
                          <a:cs typeface="Times New Roman" panose="02020603050405020304" pitchFamily="18" charset="0"/>
                        </a:rPr>
                        <a:t>Low-End Solution</a:t>
                      </a:r>
                    </a:p>
                  </a:txBody>
                  <a:tcPr>
                    <a:solidFill>
                      <a:srgbClr val="D96994"/>
                    </a:solidFill>
                  </a:tcPr>
                </a:tc>
                <a:tc>
                  <a:txBody>
                    <a:bodyPr/>
                    <a:lstStyle/>
                    <a:p>
                      <a:r>
                        <a:rPr lang="en-IE" sz="3200" dirty="0">
                          <a:solidFill>
                            <a:schemeClr val="tx1"/>
                          </a:solidFill>
                          <a:latin typeface="Times New Roman" panose="02020603050405020304" pitchFamily="18" charset="0"/>
                          <a:cs typeface="Times New Roman" panose="02020603050405020304" pitchFamily="18" charset="0"/>
                        </a:rPr>
                        <a:t>Mid-Range Solution</a:t>
                      </a:r>
                    </a:p>
                  </a:txBody>
                  <a:tcPr>
                    <a:solidFill>
                      <a:srgbClr val="D96994"/>
                    </a:solidFill>
                  </a:tcPr>
                </a:tc>
                <a:tc>
                  <a:txBody>
                    <a:bodyPr/>
                    <a:lstStyle/>
                    <a:p>
                      <a:r>
                        <a:rPr lang="en-IE" sz="3200" dirty="0">
                          <a:latin typeface="Times New Roman" panose="02020603050405020304" pitchFamily="18" charset="0"/>
                          <a:cs typeface="Times New Roman" panose="02020603050405020304" pitchFamily="18" charset="0"/>
                        </a:rPr>
                        <a:t>High-End Solution</a:t>
                      </a:r>
                    </a:p>
                  </a:txBody>
                  <a:tcPr>
                    <a:solidFill>
                      <a:srgbClr val="D96994"/>
                    </a:solidFill>
                  </a:tcPr>
                </a:tc>
                <a:extLst>
                  <a:ext uri="{0D108BD9-81ED-4DB2-BD59-A6C34878D82A}">
                    <a16:rowId xmlns:a16="http://schemas.microsoft.com/office/drawing/2014/main" val="2983854817"/>
                  </a:ext>
                </a:extLst>
              </a:tr>
              <a:tr h="4304367">
                <a:tc>
                  <a:txBody>
                    <a:bodyPr/>
                    <a:lstStyle/>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Login/ Registration</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Reset Password</a:t>
                      </a:r>
                    </a:p>
                    <a:p>
                      <a:pPr marL="285750" indent="-285750">
                        <a:buFont typeface="Arial" panose="020B0604020202020204" pitchFamily="34" charset="0"/>
                        <a:buChar char="•"/>
                      </a:pPr>
                      <a:r>
                        <a:rPr lang="en-IE" sz="2400" dirty="0">
                          <a:solidFill>
                            <a:sysClr val="windowText" lastClr="000000"/>
                          </a:solidFill>
                          <a:latin typeface="Times New Roman" panose="02020603050405020304" pitchFamily="18" charset="0"/>
                          <a:cs typeface="Times New Roman" panose="02020603050405020304" pitchFamily="18" charset="0"/>
                        </a:rPr>
                        <a:t>Browse Content</a:t>
                      </a:r>
                    </a:p>
                  </a:txBody>
                  <a:tcPr>
                    <a:solidFill>
                      <a:srgbClr val="F2E6EF"/>
                    </a:solidFill>
                  </a:tcPr>
                </a:tc>
                <a:tc>
                  <a:txBody>
                    <a:bodyPr/>
                    <a:lstStyle/>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Login/ Registration</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Reset Password</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Browse Content</a:t>
                      </a:r>
                    </a:p>
                    <a:p>
                      <a:pPr marL="285750" indent="-285750">
                        <a:buFont typeface="Arial" panose="020B0604020202020204" pitchFamily="34" charset="0"/>
                        <a:buChar char="•"/>
                      </a:pPr>
                      <a:r>
                        <a:rPr lang="en-IE" sz="2400" dirty="0">
                          <a:solidFill>
                            <a:srgbClr val="C03A87"/>
                          </a:solidFill>
                          <a:latin typeface="Times New Roman" panose="02020603050405020304" pitchFamily="18" charset="0"/>
                          <a:cs typeface="Times New Roman" panose="02020603050405020304" pitchFamily="18" charset="0"/>
                        </a:rPr>
                        <a:t>Fill adoption intent form</a:t>
                      </a:r>
                    </a:p>
                    <a:p>
                      <a:pPr marL="285750" indent="-285750">
                        <a:buFont typeface="Arial" panose="020B0604020202020204" pitchFamily="34" charset="0"/>
                        <a:buChar char="•"/>
                      </a:pPr>
                      <a:r>
                        <a:rPr lang="en-IE" sz="2400" dirty="0">
                          <a:solidFill>
                            <a:srgbClr val="C03A87"/>
                          </a:solidFill>
                          <a:latin typeface="Times New Roman" panose="02020603050405020304" pitchFamily="18" charset="0"/>
                          <a:cs typeface="Times New Roman" panose="02020603050405020304" pitchFamily="18" charset="0"/>
                        </a:rPr>
                        <a:t>Initiate adoption process</a:t>
                      </a:r>
                    </a:p>
                    <a:p>
                      <a:pPr marL="285750" indent="-285750">
                        <a:buFont typeface="Arial" panose="020B0604020202020204" pitchFamily="34" charset="0"/>
                        <a:buChar char="•"/>
                      </a:pPr>
                      <a:r>
                        <a:rPr lang="en-IE" sz="2400" dirty="0">
                          <a:solidFill>
                            <a:srgbClr val="C03A87"/>
                          </a:solidFill>
                          <a:latin typeface="Times New Roman" panose="02020603050405020304" pitchFamily="18" charset="0"/>
                          <a:cs typeface="Times New Roman" panose="02020603050405020304" pitchFamily="18" charset="0"/>
                        </a:rPr>
                        <a:t>Notify user for visit</a:t>
                      </a:r>
                    </a:p>
                    <a:p>
                      <a:pPr marL="285750" indent="-285750">
                        <a:buFont typeface="Arial" panose="020B0604020202020204" pitchFamily="34" charset="0"/>
                        <a:buChar char="•"/>
                      </a:pPr>
                      <a:endParaRPr lang="en-IE" sz="2400" dirty="0">
                        <a:latin typeface="Times New Roman" panose="02020603050405020304" pitchFamily="18" charset="0"/>
                        <a:cs typeface="Times New Roman" panose="02020603050405020304" pitchFamily="18" charset="0"/>
                      </a:endParaRPr>
                    </a:p>
                    <a:p>
                      <a:endParaRPr lang="en-IE" sz="2400" dirty="0">
                        <a:latin typeface="Times New Roman" panose="02020603050405020304" pitchFamily="18" charset="0"/>
                        <a:cs typeface="Times New Roman" panose="02020603050405020304" pitchFamily="18" charset="0"/>
                      </a:endParaRPr>
                    </a:p>
                  </a:txBody>
                  <a:tcPr>
                    <a:solidFill>
                      <a:srgbClr val="F2E6EF"/>
                    </a:solidFill>
                  </a:tcPr>
                </a:tc>
                <a:tc>
                  <a:txBody>
                    <a:bodyPr/>
                    <a:lstStyle/>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Login/ Registration</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Reset Password</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Browse Content</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Fill adoption intent form</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Initiate adoption process</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Notify user for visit</a:t>
                      </a:r>
                    </a:p>
                    <a:p>
                      <a:pPr marL="285750" indent="-285750">
                        <a:buFont typeface="Arial" panose="020B0604020202020204" pitchFamily="34" charset="0"/>
                        <a:buChar char="•"/>
                      </a:pPr>
                      <a:r>
                        <a:rPr lang="en-IE" sz="2400" dirty="0">
                          <a:solidFill>
                            <a:srgbClr val="C03A87"/>
                          </a:solidFill>
                          <a:latin typeface="Times New Roman" panose="02020603050405020304" pitchFamily="18" charset="0"/>
                          <a:cs typeface="Times New Roman" panose="02020603050405020304" pitchFamily="18" charset="0"/>
                        </a:rPr>
                        <a:t>Live chat with shelter worker</a:t>
                      </a:r>
                    </a:p>
                    <a:p>
                      <a:endParaRPr lang="en-IE" sz="2400" dirty="0">
                        <a:latin typeface="Times New Roman" panose="02020603050405020304" pitchFamily="18" charset="0"/>
                        <a:cs typeface="Times New Roman" panose="02020603050405020304" pitchFamily="18" charset="0"/>
                      </a:endParaRPr>
                    </a:p>
                  </a:txBody>
                  <a:tcPr>
                    <a:solidFill>
                      <a:srgbClr val="F2E6EF"/>
                    </a:solidFill>
                  </a:tcPr>
                </a:tc>
                <a:extLst>
                  <a:ext uri="{0D108BD9-81ED-4DB2-BD59-A6C34878D82A}">
                    <a16:rowId xmlns:a16="http://schemas.microsoft.com/office/drawing/2014/main" val="960508954"/>
                  </a:ext>
                </a:extLst>
              </a:tr>
            </a:tbl>
          </a:graphicData>
        </a:graphic>
      </p:graphicFrame>
    </p:spTree>
    <p:extLst>
      <p:ext uri="{BB962C8B-B14F-4D97-AF65-F5344CB8AC3E}">
        <p14:creationId xmlns:p14="http://schemas.microsoft.com/office/powerpoint/2010/main" val="4104904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49FB-A4BF-4F0F-B3DA-745356303899}"/>
              </a:ext>
            </a:extLst>
          </p:cNvPr>
          <p:cNvSpPr>
            <a:spLocks noGrp="1"/>
          </p:cNvSpPr>
          <p:nvPr>
            <p:ph type="title"/>
          </p:nvPr>
        </p:nvSpPr>
        <p:spPr/>
        <p:txBody>
          <a:bodyPr/>
          <a:lstStyle/>
          <a:p>
            <a:r>
              <a:rPr lang="en-IE" dirty="0"/>
              <a:t>Screen Designs</a:t>
            </a:r>
          </a:p>
        </p:txBody>
      </p:sp>
      <p:sp>
        <p:nvSpPr>
          <p:cNvPr id="3" name="Content Placeholder 2">
            <a:extLst>
              <a:ext uri="{FF2B5EF4-FFF2-40B4-BE49-F238E27FC236}">
                <a16:creationId xmlns:a16="http://schemas.microsoft.com/office/drawing/2014/main" id="{D04ED6BB-9DE6-46F3-9DA1-09F2D840DB8A}"/>
              </a:ext>
            </a:extLst>
          </p:cNvPr>
          <p:cNvSpPr>
            <a:spLocks noGrp="1"/>
          </p:cNvSpPr>
          <p:nvPr>
            <p:ph idx="1"/>
          </p:nvPr>
        </p:nvSpPr>
        <p:spPr/>
        <p:txBody>
          <a:bodyPr/>
          <a:lstStyle/>
          <a:p>
            <a:pPr marL="0" indent="0">
              <a:buNone/>
            </a:pPr>
            <a:endParaRPr lang="en-IE" dirty="0"/>
          </a:p>
        </p:txBody>
      </p:sp>
      <p:pic>
        <p:nvPicPr>
          <p:cNvPr id="4" name="Picture 3">
            <a:extLst>
              <a:ext uri="{FF2B5EF4-FFF2-40B4-BE49-F238E27FC236}">
                <a16:creationId xmlns:a16="http://schemas.microsoft.com/office/drawing/2014/main" id="{69434840-5902-4603-B155-CD4764797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59644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27A7-143D-4C23-80D0-1F676BA58A5A}"/>
              </a:ext>
            </a:extLst>
          </p:cNvPr>
          <p:cNvSpPr>
            <a:spLocks noGrp="1"/>
          </p:cNvSpPr>
          <p:nvPr>
            <p:ph type="title"/>
          </p:nvPr>
        </p:nvSpPr>
        <p:spPr/>
        <p:txBody>
          <a:bodyPr/>
          <a:lstStyle/>
          <a:p>
            <a:r>
              <a:rPr lang="en-IE" dirty="0"/>
              <a:t>Screen Designs cont.</a:t>
            </a:r>
          </a:p>
        </p:txBody>
      </p:sp>
      <p:sp>
        <p:nvSpPr>
          <p:cNvPr id="3" name="Content Placeholder 2">
            <a:extLst>
              <a:ext uri="{FF2B5EF4-FFF2-40B4-BE49-F238E27FC236}">
                <a16:creationId xmlns:a16="http://schemas.microsoft.com/office/drawing/2014/main" id="{D1D7B80E-F4FB-4CE3-BC28-694280398696}"/>
              </a:ext>
            </a:extLst>
          </p:cNvPr>
          <p:cNvSpPr>
            <a:spLocks noGrp="1"/>
          </p:cNvSpPr>
          <p:nvPr>
            <p:ph idx="1"/>
          </p:nvPr>
        </p:nvSpPr>
        <p:spPr/>
        <p:txBody>
          <a:bodyPr/>
          <a:lstStyle/>
          <a:p>
            <a:endParaRPr lang="en-IE" dirty="0"/>
          </a:p>
        </p:txBody>
      </p:sp>
      <p:pic>
        <p:nvPicPr>
          <p:cNvPr id="4" name="Picture 3">
            <a:extLst>
              <a:ext uri="{FF2B5EF4-FFF2-40B4-BE49-F238E27FC236}">
                <a16:creationId xmlns:a16="http://schemas.microsoft.com/office/drawing/2014/main" id="{653699EB-D1CA-4FDA-B27F-AC7216D9B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1912394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45D58-9178-4553-9CBF-A81F7FF6A68D}"/>
              </a:ext>
            </a:extLst>
          </p:cNvPr>
          <p:cNvSpPr>
            <a:spLocks noGrp="1"/>
          </p:cNvSpPr>
          <p:nvPr>
            <p:ph type="title"/>
          </p:nvPr>
        </p:nvSpPr>
        <p:spPr/>
        <p:txBody>
          <a:bodyPr/>
          <a:lstStyle/>
          <a:p>
            <a:r>
              <a:rPr lang="en-IE" dirty="0"/>
              <a:t>Database Relationships</a:t>
            </a:r>
          </a:p>
        </p:txBody>
      </p:sp>
      <p:sp>
        <p:nvSpPr>
          <p:cNvPr id="3" name="Content Placeholder 2">
            <a:extLst>
              <a:ext uri="{FF2B5EF4-FFF2-40B4-BE49-F238E27FC236}">
                <a16:creationId xmlns:a16="http://schemas.microsoft.com/office/drawing/2014/main" id="{7379F036-6645-4B6C-84C1-8775D7DDCE23}"/>
              </a:ext>
            </a:extLst>
          </p:cNvPr>
          <p:cNvSpPr>
            <a:spLocks noGrp="1"/>
          </p:cNvSpPr>
          <p:nvPr>
            <p:ph idx="1"/>
          </p:nvPr>
        </p:nvSpPr>
        <p:spPr/>
        <p:txBody>
          <a:bodyPr/>
          <a:lstStyle/>
          <a:p>
            <a:endParaRPr lang="en-IE" dirty="0"/>
          </a:p>
        </p:txBody>
      </p:sp>
      <p:pic>
        <p:nvPicPr>
          <p:cNvPr id="4" name="Picture 3">
            <a:extLst>
              <a:ext uri="{FF2B5EF4-FFF2-40B4-BE49-F238E27FC236}">
                <a16:creationId xmlns:a16="http://schemas.microsoft.com/office/drawing/2014/main" id="{F8B018D5-E55F-4C52-8A41-2D0D61EAA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125160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07A35-ADFD-4614-8F59-DF3030DD1ECA}"/>
              </a:ext>
            </a:extLst>
          </p:cNvPr>
          <p:cNvSpPr>
            <a:spLocks noGrp="1"/>
          </p:cNvSpPr>
          <p:nvPr>
            <p:ph type="title"/>
          </p:nvPr>
        </p:nvSpPr>
        <p:spPr/>
        <p:txBody>
          <a:bodyPr/>
          <a:lstStyle/>
          <a:p>
            <a:r>
              <a:rPr lang="en-IE" dirty="0"/>
              <a:t>Database Connectivity</a:t>
            </a:r>
          </a:p>
        </p:txBody>
      </p:sp>
      <p:sp>
        <p:nvSpPr>
          <p:cNvPr id="3" name="Content Placeholder 2">
            <a:extLst>
              <a:ext uri="{FF2B5EF4-FFF2-40B4-BE49-F238E27FC236}">
                <a16:creationId xmlns:a16="http://schemas.microsoft.com/office/drawing/2014/main" id="{837EDFC4-3771-4FB2-A312-688A546FD1C6}"/>
              </a:ext>
            </a:extLst>
          </p:cNvPr>
          <p:cNvSpPr>
            <a:spLocks noGrp="1"/>
          </p:cNvSpPr>
          <p:nvPr>
            <p:ph idx="1"/>
          </p:nvPr>
        </p:nvSpPr>
        <p:spPr/>
        <p:txBody>
          <a:bodyPr/>
          <a:lstStyle/>
          <a:p>
            <a:endParaRPr lang="en-IE"/>
          </a:p>
        </p:txBody>
      </p:sp>
      <p:pic>
        <p:nvPicPr>
          <p:cNvPr id="4" name="Picture 3">
            <a:extLst>
              <a:ext uri="{FF2B5EF4-FFF2-40B4-BE49-F238E27FC236}">
                <a16:creationId xmlns:a16="http://schemas.microsoft.com/office/drawing/2014/main" id="{BE21A2DB-E764-494B-8D9C-57F7C9853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256142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4F6A-BD3E-4238-87DA-497471BAFEA6}"/>
              </a:ext>
            </a:extLst>
          </p:cNvPr>
          <p:cNvSpPr>
            <a:spLocks noGrp="1"/>
          </p:cNvSpPr>
          <p:nvPr>
            <p:ph type="title"/>
          </p:nvPr>
        </p:nvSpPr>
        <p:spPr/>
        <p:txBody>
          <a:bodyPr/>
          <a:lstStyle/>
          <a:p>
            <a:r>
              <a:rPr lang="en-IE" dirty="0"/>
              <a:t>Database Connectivity cont.</a:t>
            </a:r>
          </a:p>
        </p:txBody>
      </p:sp>
      <p:sp>
        <p:nvSpPr>
          <p:cNvPr id="3" name="Content Placeholder 2">
            <a:extLst>
              <a:ext uri="{FF2B5EF4-FFF2-40B4-BE49-F238E27FC236}">
                <a16:creationId xmlns:a16="http://schemas.microsoft.com/office/drawing/2014/main" id="{506089DB-EA6F-40FB-9421-0B49AEFAE28D}"/>
              </a:ext>
            </a:extLst>
          </p:cNvPr>
          <p:cNvSpPr>
            <a:spLocks noGrp="1"/>
          </p:cNvSpPr>
          <p:nvPr>
            <p:ph idx="1"/>
          </p:nvPr>
        </p:nvSpPr>
        <p:spPr/>
        <p:txBody>
          <a:bodyPr/>
          <a:lstStyle/>
          <a:p>
            <a:endParaRPr lang="en-IE"/>
          </a:p>
        </p:txBody>
      </p:sp>
      <p:pic>
        <p:nvPicPr>
          <p:cNvPr id="4" name="Picture 3">
            <a:extLst>
              <a:ext uri="{FF2B5EF4-FFF2-40B4-BE49-F238E27FC236}">
                <a16:creationId xmlns:a16="http://schemas.microsoft.com/office/drawing/2014/main" id="{9578D007-4BF9-4D62-89C9-DF44E3E66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95710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6C05-68C0-487B-B799-70AB87E8FA88}"/>
              </a:ext>
            </a:extLst>
          </p:cNvPr>
          <p:cNvSpPr>
            <a:spLocks noGrp="1"/>
          </p:cNvSpPr>
          <p:nvPr>
            <p:ph type="title"/>
          </p:nvPr>
        </p:nvSpPr>
        <p:spPr/>
        <p:txBody>
          <a:bodyPr/>
          <a:lstStyle/>
          <a:p>
            <a:r>
              <a:rPr lang="en-IE" dirty="0"/>
              <a:t>Problem Definition</a:t>
            </a:r>
          </a:p>
        </p:txBody>
      </p:sp>
      <p:sp>
        <p:nvSpPr>
          <p:cNvPr id="3" name="Content Placeholder 2">
            <a:extLst>
              <a:ext uri="{FF2B5EF4-FFF2-40B4-BE49-F238E27FC236}">
                <a16:creationId xmlns:a16="http://schemas.microsoft.com/office/drawing/2014/main" id="{0356A6B5-63CA-482A-8ACD-E03B3BB2F1BE}"/>
              </a:ext>
            </a:extLst>
          </p:cNvPr>
          <p:cNvSpPr>
            <a:spLocks noGrp="1"/>
          </p:cNvSpPr>
          <p:nvPr>
            <p:ph idx="1"/>
          </p:nvPr>
        </p:nvSpPr>
        <p:spPr/>
        <p:txBody>
          <a:bodyPr>
            <a:normAutofit fontScale="92500" lnSpcReduction="10000"/>
          </a:bodyPr>
          <a:lstStyle/>
          <a:p>
            <a:r>
              <a:rPr lang="en-IE" dirty="0"/>
              <a:t>To define our problem we must first visualize the importance of the relationships with pets over the years. This relationship have evolved from been tools for protection of household, </a:t>
            </a:r>
            <a:r>
              <a:rPr lang="en-IE" dirty="0" err="1"/>
              <a:t>labor</a:t>
            </a:r>
            <a:r>
              <a:rPr lang="en-IE" dirty="0"/>
              <a:t> in the early days and now they are pets and a huge number is considered as family members.</a:t>
            </a:r>
          </a:p>
          <a:p>
            <a:r>
              <a:rPr lang="en-IE" dirty="0"/>
              <a:t>Different reasons are cause to abandonment of animals and the difficulty of finding the desired pet to adopt.</a:t>
            </a:r>
          </a:p>
          <a:p>
            <a:r>
              <a:rPr lang="en-IE" dirty="0"/>
              <a:t>We found numbers from the department of Rural and Community development in 2018 that shows that over 132 thousands of dogs entered pounds all over Ireland, from those more than 29 thousand were euthanized because they couldn’t find them a new home, that’s an average of 21% per year;</a:t>
            </a:r>
          </a:p>
          <a:p>
            <a:r>
              <a:rPr lang="en-IE" dirty="0"/>
              <a:t>There is also a lack of tools and campaigns to increase the adoption rate.</a:t>
            </a:r>
          </a:p>
          <a:p>
            <a:endParaRPr lang="en-IE" dirty="0"/>
          </a:p>
        </p:txBody>
      </p:sp>
      <p:pic>
        <p:nvPicPr>
          <p:cNvPr id="4" name="Picture 3">
            <a:extLst>
              <a:ext uri="{FF2B5EF4-FFF2-40B4-BE49-F238E27FC236}">
                <a16:creationId xmlns:a16="http://schemas.microsoft.com/office/drawing/2014/main" id="{AF345CCD-2E38-4A9D-8CD7-634BF848E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0935" y="64921"/>
            <a:ext cx="1746897" cy="1279032"/>
          </a:xfrm>
          <a:prstGeom prst="rect">
            <a:avLst/>
          </a:prstGeom>
        </p:spPr>
      </p:pic>
    </p:spTree>
    <p:extLst>
      <p:ext uri="{BB962C8B-B14F-4D97-AF65-F5344CB8AC3E}">
        <p14:creationId xmlns:p14="http://schemas.microsoft.com/office/powerpoint/2010/main" val="10073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4F6A-BD3E-4238-87DA-497471BAFEA6}"/>
              </a:ext>
            </a:extLst>
          </p:cNvPr>
          <p:cNvSpPr>
            <a:spLocks noGrp="1"/>
          </p:cNvSpPr>
          <p:nvPr>
            <p:ph type="title"/>
          </p:nvPr>
        </p:nvSpPr>
        <p:spPr/>
        <p:txBody>
          <a:bodyPr/>
          <a:lstStyle/>
          <a:p>
            <a:r>
              <a:rPr lang="en-IE" dirty="0"/>
              <a:t>Database Connectivity cont.</a:t>
            </a:r>
          </a:p>
        </p:txBody>
      </p:sp>
      <p:sp>
        <p:nvSpPr>
          <p:cNvPr id="3" name="Content Placeholder 2">
            <a:extLst>
              <a:ext uri="{FF2B5EF4-FFF2-40B4-BE49-F238E27FC236}">
                <a16:creationId xmlns:a16="http://schemas.microsoft.com/office/drawing/2014/main" id="{506089DB-EA6F-40FB-9421-0B49AEFAE28D}"/>
              </a:ext>
            </a:extLst>
          </p:cNvPr>
          <p:cNvSpPr>
            <a:spLocks noGrp="1"/>
          </p:cNvSpPr>
          <p:nvPr>
            <p:ph idx="1"/>
          </p:nvPr>
        </p:nvSpPr>
        <p:spPr/>
        <p:txBody>
          <a:bodyPr/>
          <a:lstStyle/>
          <a:p>
            <a:endParaRPr lang="en-IE"/>
          </a:p>
        </p:txBody>
      </p:sp>
      <p:pic>
        <p:nvPicPr>
          <p:cNvPr id="4" name="Picture 3">
            <a:extLst>
              <a:ext uri="{FF2B5EF4-FFF2-40B4-BE49-F238E27FC236}">
                <a16:creationId xmlns:a16="http://schemas.microsoft.com/office/drawing/2014/main" id="{9578D007-4BF9-4D62-89C9-DF44E3E66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1296429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4F6A-BD3E-4238-87DA-497471BAFEA6}"/>
              </a:ext>
            </a:extLst>
          </p:cNvPr>
          <p:cNvSpPr>
            <a:spLocks noGrp="1"/>
          </p:cNvSpPr>
          <p:nvPr>
            <p:ph type="title"/>
          </p:nvPr>
        </p:nvSpPr>
        <p:spPr/>
        <p:txBody>
          <a:bodyPr/>
          <a:lstStyle/>
          <a:p>
            <a:r>
              <a:rPr lang="en-IE" dirty="0"/>
              <a:t>Database Connectivity cont.</a:t>
            </a:r>
          </a:p>
        </p:txBody>
      </p:sp>
      <p:sp>
        <p:nvSpPr>
          <p:cNvPr id="3" name="Content Placeholder 2">
            <a:extLst>
              <a:ext uri="{FF2B5EF4-FFF2-40B4-BE49-F238E27FC236}">
                <a16:creationId xmlns:a16="http://schemas.microsoft.com/office/drawing/2014/main" id="{506089DB-EA6F-40FB-9421-0B49AEFAE28D}"/>
              </a:ext>
            </a:extLst>
          </p:cNvPr>
          <p:cNvSpPr>
            <a:spLocks noGrp="1"/>
          </p:cNvSpPr>
          <p:nvPr>
            <p:ph idx="1"/>
          </p:nvPr>
        </p:nvSpPr>
        <p:spPr/>
        <p:txBody>
          <a:bodyPr/>
          <a:lstStyle/>
          <a:p>
            <a:endParaRPr lang="en-IE" dirty="0"/>
          </a:p>
        </p:txBody>
      </p:sp>
      <p:pic>
        <p:nvPicPr>
          <p:cNvPr id="4" name="Picture 3">
            <a:extLst>
              <a:ext uri="{FF2B5EF4-FFF2-40B4-BE49-F238E27FC236}">
                <a16:creationId xmlns:a16="http://schemas.microsoft.com/office/drawing/2014/main" id="{9578D007-4BF9-4D62-89C9-DF44E3E66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1066626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1EEDC-2A51-4517-9CFE-35BE23D5366F}"/>
              </a:ext>
            </a:extLst>
          </p:cNvPr>
          <p:cNvSpPr>
            <a:spLocks noGrp="1"/>
          </p:cNvSpPr>
          <p:nvPr>
            <p:ph type="title"/>
          </p:nvPr>
        </p:nvSpPr>
        <p:spPr/>
        <p:txBody>
          <a:bodyPr/>
          <a:lstStyle/>
          <a:p>
            <a:r>
              <a:rPr lang="en-IE" dirty="0"/>
              <a:t>3-Tier Architecture</a:t>
            </a:r>
          </a:p>
        </p:txBody>
      </p:sp>
      <p:sp>
        <p:nvSpPr>
          <p:cNvPr id="3" name="Content Placeholder 2">
            <a:extLst>
              <a:ext uri="{FF2B5EF4-FFF2-40B4-BE49-F238E27FC236}">
                <a16:creationId xmlns:a16="http://schemas.microsoft.com/office/drawing/2014/main" id="{16F0753C-ED82-4C06-8497-BB2B00ECFA78}"/>
              </a:ext>
            </a:extLst>
          </p:cNvPr>
          <p:cNvSpPr>
            <a:spLocks noGrp="1"/>
          </p:cNvSpPr>
          <p:nvPr>
            <p:ph idx="1"/>
          </p:nvPr>
        </p:nvSpPr>
        <p:spPr/>
        <p:txBody>
          <a:bodyPr/>
          <a:lstStyle/>
          <a:p>
            <a:r>
              <a:rPr lang="en-IE" dirty="0"/>
              <a:t>Presentation Tier</a:t>
            </a:r>
          </a:p>
          <a:p>
            <a:endParaRPr lang="en-IE" dirty="0"/>
          </a:p>
          <a:p>
            <a:endParaRPr lang="en-IE" dirty="0"/>
          </a:p>
          <a:p>
            <a:r>
              <a:rPr lang="en-IE" dirty="0"/>
              <a:t>Application Tier</a:t>
            </a:r>
          </a:p>
          <a:p>
            <a:endParaRPr lang="en-IE" dirty="0"/>
          </a:p>
          <a:p>
            <a:endParaRPr lang="en-IE" dirty="0"/>
          </a:p>
          <a:p>
            <a:r>
              <a:rPr lang="en-IE" dirty="0"/>
              <a:t>Database Tier</a:t>
            </a:r>
          </a:p>
        </p:txBody>
      </p:sp>
      <p:pic>
        <p:nvPicPr>
          <p:cNvPr id="4" name="Picture 3">
            <a:extLst>
              <a:ext uri="{FF2B5EF4-FFF2-40B4-BE49-F238E27FC236}">
                <a16:creationId xmlns:a16="http://schemas.microsoft.com/office/drawing/2014/main" id="{ECE84365-529C-46CA-90F8-65FF9F9B6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2962171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4C76-4C6A-4C6E-90A9-BDD2B144D274}"/>
              </a:ext>
            </a:extLst>
          </p:cNvPr>
          <p:cNvSpPr>
            <a:spLocks noGrp="1"/>
          </p:cNvSpPr>
          <p:nvPr>
            <p:ph type="title"/>
          </p:nvPr>
        </p:nvSpPr>
        <p:spPr>
          <a:xfrm>
            <a:off x="431800" y="-41268"/>
            <a:ext cx="10515600" cy="1325563"/>
          </a:xfrm>
        </p:spPr>
        <p:txBody>
          <a:bodyPr/>
          <a:lstStyle/>
          <a:p>
            <a:r>
              <a:rPr lang="en-IE" dirty="0"/>
              <a:t>Testing</a:t>
            </a:r>
          </a:p>
        </p:txBody>
      </p:sp>
      <p:pic>
        <p:nvPicPr>
          <p:cNvPr id="4" name="Picture 3">
            <a:extLst>
              <a:ext uri="{FF2B5EF4-FFF2-40B4-BE49-F238E27FC236}">
                <a16:creationId xmlns:a16="http://schemas.microsoft.com/office/drawing/2014/main" id="{67EDF6A6-14A8-41F6-9C1A-D5BA3B757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graphicFrame>
        <p:nvGraphicFramePr>
          <p:cNvPr id="8" name="Table 7">
            <a:extLst>
              <a:ext uri="{FF2B5EF4-FFF2-40B4-BE49-F238E27FC236}">
                <a16:creationId xmlns:a16="http://schemas.microsoft.com/office/drawing/2014/main" id="{17FDED8C-63B1-4A72-B1A1-BE7146DD4FEA}"/>
              </a:ext>
            </a:extLst>
          </p:cNvPr>
          <p:cNvGraphicFramePr>
            <a:graphicFrameLocks noGrp="1"/>
          </p:cNvGraphicFramePr>
          <p:nvPr>
            <p:extLst>
              <p:ext uri="{D42A27DB-BD31-4B8C-83A1-F6EECF244321}">
                <p14:modId xmlns:p14="http://schemas.microsoft.com/office/powerpoint/2010/main" val="1742686366"/>
              </p:ext>
            </p:extLst>
          </p:nvPr>
        </p:nvGraphicFramePr>
        <p:xfrm>
          <a:off x="309034" y="1017011"/>
          <a:ext cx="11573931" cy="5698743"/>
        </p:xfrm>
        <a:graphic>
          <a:graphicData uri="http://schemas.openxmlformats.org/drawingml/2006/table">
            <a:tbl>
              <a:tblPr firstRow="1" bandRow="1">
                <a:tableStyleId>{5C22544A-7EE6-4342-B048-85BDC9FD1C3A}</a:tableStyleId>
              </a:tblPr>
              <a:tblGrid>
                <a:gridCol w="3857977">
                  <a:extLst>
                    <a:ext uri="{9D8B030D-6E8A-4147-A177-3AD203B41FA5}">
                      <a16:colId xmlns:a16="http://schemas.microsoft.com/office/drawing/2014/main" val="99484168"/>
                    </a:ext>
                  </a:extLst>
                </a:gridCol>
                <a:gridCol w="3857977">
                  <a:extLst>
                    <a:ext uri="{9D8B030D-6E8A-4147-A177-3AD203B41FA5}">
                      <a16:colId xmlns:a16="http://schemas.microsoft.com/office/drawing/2014/main" val="4170333374"/>
                    </a:ext>
                  </a:extLst>
                </a:gridCol>
                <a:gridCol w="3857977">
                  <a:extLst>
                    <a:ext uri="{9D8B030D-6E8A-4147-A177-3AD203B41FA5}">
                      <a16:colId xmlns:a16="http://schemas.microsoft.com/office/drawing/2014/main" val="2624457253"/>
                    </a:ext>
                  </a:extLst>
                </a:gridCol>
              </a:tblGrid>
              <a:tr h="608583">
                <a:tc>
                  <a:txBody>
                    <a:bodyPr/>
                    <a:lstStyle/>
                    <a:p>
                      <a:r>
                        <a:rPr lang="en-IE" sz="2800" dirty="0">
                          <a:latin typeface="Times New Roman" panose="02020603050405020304" pitchFamily="18" charset="0"/>
                          <a:cs typeface="Times New Roman" panose="02020603050405020304" pitchFamily="18" charset="0"/>
                        </a:rPr>
                        <a:t>White-Box Testing</a:t>
                      </a:r>
                    </a:p>
                  </a:txBody>
                  <a:tcPr>
                    <a:solidFill>
                      <a:srgbClr val="D96994"/>
                    </a:solidFill>
                  </a:tcPr>
                </a:tc>
                <a:tc>
                  <a:txBody>
                    <a:bodyPr/>
                    <a:lstStyle/>
                    <a:p>
                      <a:r>
                        <a:rPr lang="en-IE" sz="2800" dirty="0">
                          <a:solidFill>
                            <a:schemeClr val="bg1"/>
                          </a:solidFill>
                          <a:latin typeface="Times New Roman" panose="02020603050405020304" pitchFamily="18" charset="0"/>
                          <a:cs typeface="Times New Roman" panose="02020603050405020304" pitchFamily="18" charset="0"/>
                        </a:rPr>
                        <a:t>Black-</a:t>
                      </a:r>
                      <a:r>
                        <a:rPr lang="en-IE" sz="2800" dirty="0" err="1">
                          <a:solidFill>
                            <a:schemeClr val="bg1"/>
                          </a:solidFill>
                          <a:latin typeface="Times New Roman" panose="02020603050405020304" pitchFamily="18" charset="0"/>
                          <a:cs typeface="Times New Roman" panose="02020603050405020304" pitchFamily="18" charset="0"/>
                        </a:rPr>
                        <a:t>BoxTesting</a:t>
                      </a:r>
                      <a:endParaRPr lang="en-IE" sz="2800" dirty="0">
                        <a:solidFill>
                          <a:schemeClr val="bg1"/>
                        </a:solidFill>
                        <a:latin typeface="Times New Roman" panose="02020603050405020304" pitchFamily="18" charset="0"/>
                        <a:cs typeface="Times New Roman" panose="02020603050405020304" pitchFamily="18" charset="0"/>
                      </a:endParaRPr>
                    </a:p>
                  </a:txBody>
                  <a:tcPr>
                    <a:solidFill>
                      <a:srgbClr val="D96994"/>
                    </a:solidFill>
                  </a:tcPr>
                </a:tc>
                <a:tc>
                  <a:txBody>
                    <a:bodyPr/>
                    <a:lstStyle/>
                    <a:p>
                      <a:r>
                        <a:rPr lang="en-IE" sz="2800" dirty="0">
                          <a:solidFill>
                            <a:schemeClr val="tx1"/>
                          </a:solidFill>
                          <a:latin typeface="Times New Roman" panose="02020603050405020304" pitchFamily="18" charset="0"/>
                          <a:cs typeface="Times New Roman" panose="02020603050405020304" pitchFamily="18" charset="0"/>
                        </a:rPr>
                        <a:t>Grey-Box Testing</a:t>
                      </a:r>
                    </a:p>
                  </a:txBody>
                  <a:tcPr>
                    <a:solidFill>
                      <a:srgbClr val="D96994"/>
                    </a:solidFill>
                  </a:tcPr>
                </a:tc>
                <a:extLst>
                  <a:ext uri="{0D108BD9-81ED-4DB2-BD59-A6C34878D82A}">
                    <a16:rowId xmlns:a16="http://schemas.microsoft.com/office/drawing/2014/main" val="2983854817"/>
                  </a:ext>
                </a:extLst>
              </a:tr>
              <a:tr h="801832">
                <a:tc>
                  <a:txBody>
                    <a:bodyPr/>
                    <a:lstStyle/>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Tests the internal structure, the design and implementation of the solution;</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Tester chooses the inputs;</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Can start at an early stage;</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It is very thorough and covers most paths;</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Needs highly skilled personnel;</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Can be burden since changes are too frequent;</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Expensive.</a:t>
                      </a:r>
                    </a:p>
                  </a:txBody>
                  <a:tcPr>
                    <a:solidFill>
                      <a:srgbClr val="F2E6EF"/>
                    </a:solidFill>
                  </a:tcPr>
                </a:tc>
                <a:tc>
                  <a:txBody>
                    <a:bodyPr/>
                    <a:lstStyle/>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Tests the behaviour/functionalities;</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Tester does not know the Structure, design and implementation of the software;</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Works a black-box in the eyes of the tester;</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Done from the users’ point of view;</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No need for programming knowledge;</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Can leave program paths untested;</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Difficult to design testing cases if there are no clear specifications;</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Redundancy.</a:t>
                      </a:r>
                    </a:p>
                    <a:p>
                      <a:pPr marL="285750" indent="-285750">
                        <a:buFont typeface="Arial" panose="020B0604020202020204" pitchFamily="34" charset="0"/>
                        <a:buChar char="•"/>
                      </a:pPr>
                      <a:endParaRPr lang="en-IE" sz="1600" dirty="0">
                        <a:latin typeface="Times New Roman" panose="02020603050405020304" pitchFamily="18" charset="0"/>
                        <a:cs typeface="Times New Roman" panose="02020603050405020304" pitchFamily="18" charset="0"/>
                      </a:endParaRPr>
                    </a:p>
                  </a:txBody>
                  <a:tcPr>
                    <a:solidFill>
                      <a:srgbClr val="F2E6EF"/>
                    </a:solidFill>
                  </a:tcPr>
                </a:tc>
                <a:tc>
                  <a:txBody>
                    <a:bodyPr/>
                    <a:lstStyle/>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Black and white box testing combined;</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Internal structure is known firstly to design test cases;</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Test is done from the users’ point of view;</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No need for high programming knowledge;</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Unbiased;</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More effective in integration testing</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Not exhaustive;</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Ideal for projects with limited time frame.</a:t>
                      </a:r>
                    </a:p>
                  </a:txBody>
                  <a:tcPr>
                    <a:solidFill>
                      <a:srgbClr val="F2E6EF"/>
                    </a:solidFill>
                  </a:tcPr>
                </a:tc>
                <a:extLst>
                  <a:ext uri="{0D108BD9-81ED-4DB2-BD59-A6C34878D82A}">
                    <a16:rowId xmlns:a16="http://schemas.microsoft.com/office/drawing/2014/main" val="960508954"/>
                  </a:ext>
                </a:extLst>
              </a:tr>
            </a:tbl>
          </a:graphicData>
        </a:graphic>
      </p:graphicFrame>
    </p:spTree>
    <p:extLst>
      <p:ext uri="{BB962C8B-B14F-4D97-AF65-F5344CB8AC3E}">
        <p14:creationId xmlns:p14="http://schemas.microsoft.com/office/powerpoint/2010/main" val="1009830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A4AF-3BF9-4B32-9C3A-00BED351735D}"/>
              </a:ext>
            </a:extLst>
          </p:cNvPr>
          <p:cNvSpPr>
            <a:spLocks noGrp="1"/>
          </p:cNvSpPr>
          <p:nvPr>
            <p:ph type="title"/>
          </p:nvPr>
        </p:nvSpPr>
        <p:spPr>
          <a:xfrm>
            <a:off x="838200" y="-227537"/>
            <a:ext cx="10515600" cy="1325563"/>
          </a:xfrm>
        </p:spPr>
        <p:txBody>
          <a:bodyPr/>
          <a:lstStyle/>
          <a:p>
            <a:r>
              <a:rPr lang="en-IE" dirty="0"/>
              <a:t>Testing Cases</a:t>
            </a:r>
          </a:p>
        </p:txBody>
      </p:sp>
      <p:pic>
        <p:nvPicPr>
          <p:cNvPr id="4" name="Picture 3">
            <a:extLst>
              <a:ext uri="{FF2B5EF4-FFF2-40B4-BE49-F238E27FC236}">
                <a16:creationId xmlns:a16="http://schemas.microsoft.com/office/drawing/2014/main" id="{F07BF97C-12D3-42F4-8E11-E4FDF8969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graphicFrame>
        <p:nvGraphicFramePr>
          <p:cNvPr id="3" name="Table 2">
            <a:extLst>
              <a:ext uri="{FF2B5EF4-FFF2-40B4-BE49-F238E27FC236}">
                <a16:creationId xmlns:a16="http://schemas.microsoft.com/office/drawing/2014/main" id="{B55D783B-6D17-4CE8-BAB9-72A07E9A75E0}"/>
              </a:ext>
            </a:extLst>
          </p:cNvPr>
          <p:cNvGraphicFramePr>
            <a:graphicFrameLocks noGrp="1"/>
          </p:cNvGraphicFramePr>
          <p:nvPr>
            <p:extLst>
              <p:ext uri="{D42A27DB-BD31-4B8C-83A1-F6EECF244321}">
                <p14:modId xmlns:p14="http://schemas.microsoft.com/office/powerpoint/2010/main" val="1803649469"/>
              </p:ext>
            </p:extLst>
          </p:nvPr>
        </p:nvGraphicFramePr>
        <p:xfrm>
          <a:off x="285193" y="846665"/>
          <a:ext cx="11669740" cy="5862891"/>
        </p:xfrm>
        <a:graphic>
          <a:graphicData uri="http://schemas.openxmlformats.org/drawingml/2006/table">
            <a:tbl>
              <a:tblPr>
                <a:tableStyleId>{5C22544A-7EE6-4342-B048-85BDC9FD1C3A}</a:tableStyleId>
              </a:tblPr>
              <a:tblGrid>
                <a:gridCol w="3258804">
                  <a:extLst>
                    <a:ext uri="{9D8B030D-6E8A-4147-A177-3AD203B41FA5}">
                      <a16:colId xmlns:a16="http://schemas.microsoft.com/office/drawing/2014/main" val="384938685"/>
                    </a:ext>
                  </a:extLst>
                </a:gridCol>
                <a:gridCol w="3305889">
                  <a:extLst>
                    <a:ext uri="{9D8B030D-6E8A-4147-A177-3AD203B41FA5}">
                      <a16:colId xmlns:a16="http://schemas.microsoft.com/office/drawing/2014/main" val="2249942567"/>
                    </a:ext>
                  </a:extLst>
                </a:gridCol>
                <a:gridCol w="830191">
                  <a:extLst>
                    <a:ext uri="{9D8B030D-6E8A-4147-A177-3AD203B41FA5}">
                      <a16:colId xmlns:a16="http://schemas.microsoft.com/office/drawing/2014/main" val="3372285985"/>
                    </a:ext>
                  </a:extLst>
                </a:gridCol>
                <a:gridCol w="763278">
                  <a:extLst>
                    <a:ext uri="{9D8B030D-6E8A-4147-A177-3AD203B41FA5}">
                      <a16:colId xmlns:a16="http://schemas.microsoft.com/office/drawing/2014/main" val="851967533"/>
                    </a:ext>
                  </a:extLst>
                </a:gridCol>
                <a:gridCol w="3511578">
                  <a:extLst>
                    <a:ext uri="{9D8B030D-6E8A-4147-A177-3AD203B41FA5}">
                      <a16:colId xmlns:a16="http://schemas.microsoft.com/office/drawing/2014/main" val="529290252"/>
                    </a:ext>
                  </a:extLst>
                </a:gridCol>
              </a:tblGrid>
              <a:tr h="594128">
                <a:tc>
                  <a:txBody>
                    <a:bodyPr/>
                    <a:lstStyle/>
                    <a:p>
                      <a:pPr algn="ctr">
                        <a:lnSpc>
                          <a:spcPct val="107000"/>
                        </a:lnSpc>
                        <a:spcAft>
                          <a:spcPts val="0"/>
                        </a:spcAft>
                      </a:pPr>
                      <a:r>
                        <a:rPr lang="en-IE" sz="2800" dirty="0">
                          <a:effectLst/>
                          <a:latin typeface="+mn-lt"/>
                        </a:rPr>
                        <a:t>Action</a:t>
                      </a:r>
                      <a:endParaRPr lang="en-IE" sz="2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gn="ctr">
                        <a:lnSpc>
                          <a:spcPct val="107000"/>
                        </a:lnSpc>
                        <a:spcAft>
                          <a:spcPts val="0"/>
                        </a:spcAft>
                      </a:pPr>
                      <a:r>
                        <a:rPr lang="en-IE" sz="2800" dirty="0">
                          <a:effectLst/>
                          <a:latin typeface="+mn-lt"/>
                        </a:rPr>
                        <a:t>Expected result</a:t>
                      </a:r>
                      <a:endParaRPr lang="en-IE" sz="2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gn="ctr">
                        <a:lnSpc>
                          <a:spcPct val="107000"/>
                        </a:lnSpc>
                        <a:spcAft>
                          <a:spcPts val="0"/>
                        </a:spcAft>
                      </a:pPr>
                      <a:r>
                        <a:rPr lang="en-IE" sz="2800" dirty="0">
                          <a:effectLst/>
                          <a:latin typeface="+mn-lt"/>
                        </a:rPr>
                        <a:t>Pass</a:t>
                      </a:r>
                      <a:endParaRPr lang="en-IE" sz="2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gn="ctr">
                        <a:lnSpc>
                          <a:spcPct val="107000"/>
                        </a:lnSpc>
                        <a:spcAft>
                          <a:spcPts val="0"/>
                        </a:spcAft>
                      </a:pPr>
                      <a:r>
                        <a:rPr lang="en-IE" sz="2800" dirty="0">
                          <a:effectLst/>
                          <a:latin typeface="+mn-lt"/>
                        </a:rPr>
                        <a:t>Fail</a:t>
                      </a:r>
                      <a:endParaRPr lang="en-IE" sz="2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gn="ctr">
                        <a:lnSpc>
                          <a:spcPct val="107000"/>
                        </a:lnSpc>
                        <a:spcAft>
                          <a:spcPts val="0"/>
                        </a:spcAft>
                      </a:pPr>
                      <a:r>
                        <a:rPr lang="en-IE" sz="2800" dirty="0">
                          <a:effectLst/>
                          <a:latin typeface="+mn-lt"/>
                        </a:rPr>
                        <a:t>Actual result</a:t>
                      </a:r>
                      <a:endParaRPr lang="en-IE" sz="2800" dirty="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2796815017"/>
                  </a:ext>
                </a:extLst>
              </a:tr>
              <a:tr h="1039298">
                <a:tc>
                  <a:txBody>
                    <a:bodyPr/>
                    <a:lstStyle/>
                    <a:p>
                      <a:pPr>
                        <a:lnSpc>
                          <a:spcPct val="107000"/>
                        </a:lnSpc>
                        <a:spcAft>
                          <a:spcPts val="0"/>
                        </a:spcAft>
                      </a:pPr>
                      <a:r>
                        <a:rPr lang="en-IE" sz="1800" dirty="0">
                          <a:effectLst/>
                          <a:latin typeface="+mn-lt"/>
                        </a:rPr>
                        <a:t>Open </a:t>
                      </a:r>
                    </a:p>
                    <a:p>
                      <a:pPr>
                        <a:lnSpc>
                          <a:spcPct val="107000"/>
                        </a:lnSpc>
                        <a:spcAft>
                          <a:spcPts val="0"/>
                        </a:spcAft>
                      </a:pPr>
                      <a:r>
                        <a:rPr lang="en-IE" sz="1800" dirty="0">
                          <a:effectLst/>
                          <a:latin typeface="+mn-lt"/>
                        </a:rPr>
                        <a:t>application</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dirty="0">
                          <a:effectLst/>
                          <a:latin typeface="+mn-lt"/>
                        </a:rPr>
                        <a:t>Initial screen opens if user has not registered and logged in, otherwise main screen opens</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ea typeface="Calibri" panose="020F0502020204030204" pitchFamily="34" charset="0"/>
                          <a:cs typeface="Times New Roman" panose="02020603050405020304" pitchFamily="18" charset="0"/>
                        </a:rPr>
                        <a:t> </a:t>
                      </a: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Initial screen is displayed if user has not registered and not logged in. Main screen is displayed otherwise</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2500821101"/>
                  </a:ext>
                </a:extLst>
              </a:tr>
              <a:tr h="410133">
                <a:tc>
                  <a:txBody>
                    <a:bodyPr/>
                    <a:lstStyle/>
                    <a:p>
                      <a:pPr>
                        <a:lnSpc>
                          <a:spcPct val="107000"/>
                        </a:lnSpc>
                        <a:spcAft>
                          <a:spcPts val="0"/>
                        </a:spcAft>
                      </a:pPr>
                      <a:r>
                        <a:rPr lang="en-IE" sz="1800">
                          <a:effectLst/>
                          <a:latin typeface="+mn-lt"/>
                        </a:rPr>
                        <a:t>Select Register option</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Registration screen opens</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ea typeface="Calibri" panose="020F0502020204030204" pitchFamily="34" charset="0"/>
                          <a:cs typeface="Times New Roman" panose="02020603050405020304" pitchFamily="18" charset="0"/>
                        </a:rPr>
                        <a:t> </a:t>
                      </a: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Registration screen is displayed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3896278171"/>
                  </a:ext>
                </a:extLst>
              </a:tr>
              <a:tr h="619854">
                <a:tc>
                  <a:txBody>
                    <a:bodyPr/>
                    <a:lstStyle/>
                    <a:p>
                      <a:pPr>
                        <a:lnSpc>
                          <a:spcPct val="107000"/>
                        </a:lnSpc>
                        <a:spcAft>
                          <a:spcPts val="0"/>
                        </a:spcAft>
                      </a:pPr>
                      <a:r>
                        <a:rPr lang="en-IE" sz="1800">
                          <a:effectLst/>
                          <a:latin typeface="+mn-lt"/>
                        </a:rPr>
                        <a:t>Register button pressed without any data entered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Display error message to enter data for each field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ea typeface="Calibri" panose="020F0502020204030204" pitchFamily="34" charset="0"/>
                          <a:cs typeface="Times New Roman" panose="02020603050405020304" pitchFamily="18" charset="0"/>
                        </a:rPr>
                        <a:t> </a:t>
                      </a: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Error message is displayed in each field, asking user to enter data</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3249572506"/>
                  </a:ext>
                </a:extLst>
              </a:tr>
              <a:tr h="1039298">
                <a:tc>
                  <a:txBody>
                    <a:bodyPr/>
                    <a:lstStyle/>
                    <a:p>
                      <a:pPr>
                        <a:lnSpc>
                          <a:spcPct val="107000"/>
                        </a:lnSpc>
                        <a:spcAft>
                          <a:spcPts val="0"/>
                        </a:spcAft>
                      </a:pPr>
                      <a:r>
                        <a:rPr lang="en-IE" sz="1800">
                          <a:effectLst/>
                          <a:latin typeface="+mn-lt"/>
                        </a:rPr>
                        <a:t>Register button pressed when invalid data is entered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dirty="0">
                          <a:effectLst/>
                          <a:latin typeface="+mn-lt"/>
                        </a:rPr>
                        <a:t>Display specific error message to each field where data is invalid, guiding the user on how to fix it</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ea typeface="Calibri" panose="020F0502020204030204" pitchFamily="34" charset="0"/>
                          <a:cs typeface="Times New Roman" panose="02020603050405020304" pitchFamily="18" charset="0"/>
                        </a:rPr>
                        <a:t> </a:t>
                      </a:r>
                    </a:p>
                  </a:txBody>
                  <a:tcPr marL="56407" marR="56407" marT="0" marB="0" anchor="ctr"/>
                </a:tc>
                <a:tc>
                  <a:txBody>
                    <a:bodyPr/>
                    <a:lstStyle/>
                    <a:p>
                      <a:pPr>
                        <a:lnSpc>
                          <a:spcPct val="107000"/>
                        </a:lnSpc>
                        <a:spcAft>
                          <a:spcPts val="0"/>
                        </a:spcAft>
                      </a:pPr>
                      <a:r>
                        <a:rPr lang="en-IE" sz="1800" dirty="0">
                          <a:effectLst/>
                          <a:latin typeface="+mn-lt"/>
                        </a:rPr>
                        <a:t> </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Specific error message is displayed to each field where data is invalid, guiding the user on how to fix it</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4192164743"/>
                  </a:ext>
                </a:extLst>
              </a:tr>
              <a:tr h="619854">
                <a:tc>
                  <a:txBody>
                    <a:bodyPr/>
                    <a:lstStyle/>
                    <a:p>
                      <a:pPr>
                        <a:lnSpc>
                          <a:spcPct val="107000"/>
                        </a:lnSpc>
                        <a:spcAft>
                          <a:spcPts val="0"/>
                        </a:spcAft>
                      </a:pPr>
                      <a:r>
                        <a:rPr lang="en-IE" sz="1800">
                          <a:effectLst/>
                          <a:latin typeface="+mn-lt"/>
                        </a:rPr>
                        <a:t>Register button pressed with valid data entered in all fields</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Create new user and open main screen</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ea typeface="Calibri" panose="020F0502020204030204" pitchFamily="34" charset="0"/>
                          <a:cs typeface="Times New Roman" panose="02020603050405020304" pitchFamily="18" charset="0"/>
                        </a:rPr>
                        <a:t> </a:t>
                      </a: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New user is created, and main screen is displayed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2586920216"/>
                  </a:ext>
                </a:extLst>
              </a:tr>
              <a:tr h="300618">
                <a:tc>
                  <a:txBody>
                    <a:bodyPr/>
                    <a:lstStyle/>
                    <a:p>
                      <a:pPr>
                        <a:lnSpc>
                          <a:spcPct val="107000"/>
                        </a:lnSpc>
                        <a:spcAft>
                          <a:spcPts val="0"/>
                        </a:spcAft>
                      </a:pPr>
                      <a:r>
                        <a:rPr lang="en-IE" sz="1800">
                          <a:effectLst/>
                          <a:latin typeface="+mn-lt"/>
                        </a:rPr>
                        <a:t>Select Login option</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Login screen opens</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rPr>
                        <a:t> </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Login screen is displayed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1060619821"/>
                  </a:ext>
                </a:extLst>
              </a:tr>
              <a:tr h="619854">
                <a:tc>
                  <a:txBody>
                    <a:bodyPr/>
                    <a:lstStyle/>
                    <a:p>
                      <a:pPr>
                        <a:lnSpc>
                          <a:spcPct val="107000"/>
                        </a:lnSpc>
                        <a:spcAft>
                          <a:spcPts val="0"/>
                        </a:spcAft>
                      </a:pPr>
                      <a:r>
                        <a:rPr lang="en-IE" sz="1800">
                          <a:effectLst/>
                          <a:latin typeface="+mn-lt"/>
                        </a:rPr>
                        <a:t>Login button pressed without any data entered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Display error message to enter data</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rPr>
                        <a:t> </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Error message is displayed in each field, asking user to enter data</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2996004936"/>
                  </a:ext>
                </a:extLst>
              </a:tr>
              <a:tr h="619854">
                <a:tc>
                  <a:txBody>
                    <a:bodyPr/>
                    <a:lstStyle/>
                    <a:p>
                      <a:pPr>
                        <a:lnSpc>
                          <a:spcPct val="107000"/>
                        </a:lnSpc>
                        <a:spcAft>
                          <a:spcPts val="0"/>
                        </a:spcAft>
                      </a:pPr>
                      <a:r>
                        <a:rPr lang="en-IE" sz="1800">
                          <a:effectLst/>
                          <a:latin typeface="+mn-lt"/>
                        </a:rPr>
                        <a:t>Login button pressed when invalid data is entered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Display specific Toast message, regarding the error</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rPr>
                        <a:t> </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dirty="0">
                          <a:effectLst/>
                          <a:latin typeface="+mn-lt"/>
                        </a:rPr>
                        <a:t>Specific Toast message regarding the error is displayed</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3553062803"/>
                  </a:ext>
                </a:extLst>
              </a:tr>
            </a:tbl>
          </a:graphicData>
        </a:graphic>
      </p:graphicFrame>
    </p:spTree>
    <p:extLst>
      <p:ext uri="{BB962C8B-B14F-4D97-AF65-F5344CB8AC3E}">
        <p14:creationId xmlns:p14="http://schemas.microsoft.com/office/powerpoint/2010/main" val="4155715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0575-FC43-4121-9636-FEF29B1C1C15}"/>
              </a:ext>
            </a:extLst>
          </p:cNvPr>
          <p:cNvSpPr>
            <a:spLocks noGrp="1"/>
          </p:cNvSpPr>
          <p:nvPr>
            <p:ph type="title"/>
          </p:nvPr>
        </p:nvSpPr>
        <p:spPr/>
        <p:txBody>
          <a:bodyPr/>
          <a:lstStyle/>
          <a:p>
            <a:r>
              <a:rPr lang="en-IE" dirty="0"/>
              <a:t>Project Evaluation</a:t>
            </a:r>
            <a:br>
              <a:rPr lang="en-IE" dirty="0"/>
            </a:br>
            <a:r>
              <a:rPr lang="en-IE" dirty="0"/>
              <a:t> 17 questions</a:t>
            </a:r>
          </a:p>
        </p:txBody>
      </p:sp>
      <p:pic>
        <p:nvPicPr>
          <p:cNvPr id="4" name="Picture 3">
            <a:extLst>
              <a:ext uri="{FF2B5EF4-FFF2-40B4-BE49-F238E27FC236}">
                <a16:creationId xmlns:a16="http://schemas.microsoft.com/office/drawing/2014/main" id="{5C9DB368-A08D-42C2-926A-6A1433C62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5" name="Picture 4">
            <a:extLst>
              <a:ext uri="{FF2B5EF4-FFF2-40B4-BE49-F238E27FC236}">
                <a16:creationId xmlns:a16="http://schemas.microsoft.com/office/drawing/2014/main" id="{D1CC0AA4-2F4F-4638-9D36-BB9A5F2941E9}"/>
              </a:ext>
            </a:extLst>
          </p:cNvPr>
          <p:cNvPicPr/>
          <p:nvPr/>
        </p:nvPicPr>
        <p:blipFill rotWithShape="1">
          <a:blip r:embed="rId3"/>
          <a:srcRect l="1660" t="37898" r="58392" b="18069"/>
          <a:stretch/>
        </p:blipFill>
        <p:spPr bwMode="auto">
          <a:xfrm>
            <a:off x="89856" y="1584325"/>
            <a:ext cx="2880000" cy="216000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2CC83A7-276F-4C60-B42F-1001BB8AA393}"/>
              </a:ext>
            </a:extLst>
          </p:cNvPr>
          <p:cNvPicPr/>
          <p:nvPr/>
        </p:nvPicPr>
        <p:blipFill rotWithShape="1">
          <a:blip r:embed="rId4"/>
          <a:srcRect l="1788" t="28364" r="56478" b="26933"/>
          <a:stretch/>
        </p:blipFill>
        <p:spPr bwMode="auto">
          <a:xfrm>
            <a:off x="3137860" y="1584325"/>
            <a:ext cx="2880000" cy="21600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2B034FFB-6396-455F-852E-BA4AFA664CCD}"/>
              </a:ext>
            </a:extLst>
          </p:cNvPr>
          <p:cNvPicPr/>
          <p:nvPr/>
        </p:nvPicPr>
        <p:blipFill rotWithShape="1">
          <a:blip r:embed="rId5"/>
          <a:srcRect l="1404" t="26322" r="56988" b="24646"/>
          <a:stretch/>
        </p:blipFill>
        <p:spPr bwMode="auto">
          <a:xfrm>
            <a:off x="6185864" y="1584325"/>
            <a:ext cx="2880000" cy="21600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FA7B09DB-0406-4D9E-9A7F-79D947EA1FD0}"/>
              </a:ext>
            </a:extLst>
          </p:cNvPr>
          <p:cNvPicPr/>
          <p:nvPr/>
        </p:nvPicPr>
        <p:blipFill rotWithShape="1">
          <a:blip r:embed="rId6"/>
          <a:srcRect l="1660" t="26780" r="57626" b="25774"/>
          <a:stretch/>
        </p:blipFill>
        <p:spPr bwMode="auto">
          <a:xfrm>
            <a:off x="9232242" y="1584325"/>
            <a:ext cx="2880000" cy="21600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19D4DE28-F503-46AF-B8E9-2318458E2FB9}"/>
              </a:ext>
            </a:extLst>
          </p:cNvPr>
          <p:cNvPicPr/>
          <p:nvPr/>
        </p:nvPicPr>
        <p:blipFill rotWithShape="1">
          <a:blip r:embed="rId7"/>
          <a:srcRect l="1405" t="29957" r="57626" b="18065"/>
          <a:stretch/>
        </p:blipFill>
        <p:spPr bwMode="auto">
          <a:xfrm>
            <a:off x="3137860" y="4193675"/>
            <a:ext cx="2880000" cy="216000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5B4B2293-2B0B-447C-8AF3-65A624B66AA6}"/>
              </a:ext>
            </a:extLst>
          </p:cNvPr>
          <p:cNvPicPr/>
          <p:nvPr/>
        </p:nvPicPr>
        <p:blipFill rotWithShape="1">
          <a:blip r:embed="rId8"/>
          <a:srcRect l="1660" t="22467" r="57882" b="29178"/>
          <a:stretch/>
        </p:blipFill>
        <p:spPr bwMode="auto">
          <a:xfrm>
            <a:off x="6185864" y="4193675"/>
            <a:ext cx="2880000" cy="216000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FAA0F2D3-407D-4D10-94DF-88E5D796E457}"/>
              </a:ext>
            </a:extLst>
          </p:cNvPr>
          <p:cNvPicPr/>
          <p:nvPr/>
        </p:nvPicPr>
        <p:blipFill rotWithShape="1">
          <a:blip r:embed="rId9"/>
          <a:srcRect l="2043" t="21107" r="53159" b="26913"/>
          <a:stretch/>
        </p:blipFill>
        <p:spPr bwMode="auto">
          <a:xfrm>
            <a:off x="9205211" y="4227541"/>
            <a:ext cx="2880000" cy="216000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8FC912F2-BA40-4EDE-A69F-9914B8D8E770}"/>
              </a:ext>
            </a:extLst>
          </p:cNvPr>
          <p:cNvPicPr/>
          <p:nvPr/>
        </p:nvPicPr>
        <p:blipFill rotWithShape="1">
          <a:blip r:embed="rId10"/>
          <a:srcRect l="1404" t="19287" r="58009" b="33029"/>
          <a:stretch/>
        </p:blipFill>
        <p:spPr bwMode="auto">
          <a:xfrm>
            <a:off x="89856" y="4193675"/>
            <a:ext cx="2880000" cy="216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9111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012B-BBB6-404C-A175-39D950E6AC68}"/>
              </a:ext>
            </a:extLst>
          </p:cNvPr>
          <p:cNvSpPr>
            <a:spLocks noGrp="1"/>
          </p:cNvSpPr>
          <p:nvPr>
            <p:ph type="title"/>
          </p:nvPr>
        </p:nvSpPr>
        <p:spPr/>
        <p:txBody>
          <a:bodyPr/>
          <a:lstStyle/>
          <a:p>
            <a:r>
              <a:rPr lang="en-IE" dirty="0"/>
              <a:t>Project Achievements</a:t>
            </a:r>
          </a:p>
        </p:txBody>
      </p:sp>
      <p:sp>
        <p:nvSpPr>
          <p:cNvPr id="3" name="Content Placeholder 2">
            <a:extLst>
              <a:ext uri="{FF2B5EF4-FFF2-40B4-BE49-F238E27FC236}">
                <a16:creationId xmlns:a16="http://schemas.microsoft.com/office/drawing/2014/main" id="{99DB3E1A-4B67-4BCE-B7C4-2D1066EE70BF}"/>
              </a:ext>
            </a:extLst>
          </p:cNvPr>
          <p:cNvSpPr>
            <a:spLocks noGrp="1"/>
          </p:cNvSpPr>
          <p:nvPr>
            <p:ph idx="1"/>
          </p:nvPr>
        </p:nvSpPr>
        <p:spPr>
          <a:xfrm>
            <a:off x="754824" y="1572766"/>
            <a:ext cx="10827575" cy="5140238"/>
          </a:xfrm>
        </p:spPr>
        <p:txBody>
          <a:bodyPr>
            <a:normAutofit fontScale="92500" lnSpcReduction="20000"/>
          </a:bodyPr>
          <a:lstStyle/>
          <a:p>
            <a:r>
              <a:rPr lang="en-IE" dirty="0"/>
              <a:t>A Project Proposal was created, based on the performed initial Literature review (Secondary research) on the topic;</a:t>
            </a:r>
          </a:p>
          <a:p>
            <a:r>
              <a:rPr lang="en-IE" dirty="0"/>
              <a:t>Primary (Quantitative) research with Initial Survey Questionnaire was performed;</a:t>
            </a:r>
          </a:p>
          <a:p>
            <a:r>
              <a:rPr lang="en-IE" dirty="0"/>
              <a:t>The results obtained from the Survey were critically analysed and application requirements were specified, developing Conceptual Model for the application;</a:t>
            </a:r>
          </a:p>
          <a:p>
            <a:r>
              <a:rPr lang="en-IE" dirty="0"/>
              <a:t>Using Storyboarding process, the Graphical User Interface for the functional specifications was designed, together with appropriate data structures;</a:t>
            </a:r>
          </a:p>
          <a:p>
            <a:r>
              <a:rPr lang="en-IE" dirty="0"/>
              <a:t>Coding and thorough testing of the designed application was performed, as well as its integration with the </a:t>
            </a:r>
            <a:r>
              <a:rPr lang="en-IE" i="1" dirty="0"/>
              <a:t>Google Home</a:t>
            </a:r>
            <a:r>
              <a:rPr lang="en-IE" dirty="0"/>
              <a:t> IoT device;</a:t>
            </a:r>
          </a:p>
          <a:p>
            <a:r>
              <a:rPr lang="en-IE" dirty="0"/>
              <a:t>The application was then evaluated by potential adopters, who were owning </a:t>
            </a:r>
            <a:r>
              <a:rPr lang="en-IE" i="1" dirty="0"/>
              <a:t>Smart Home</a:t>
            </a:r>
            <a:r>
              <a:rPr lang="en-IE" dirty="0"/>
              <a:t> (IoT) device (</a:t>
            </a:r>
            <a:r>
              <a:rPr lang="en-IE" i="1" dirty="0"/>
              <a:t>Google Home</a:t>
            </a:r>
            <a:r>
              <a:rPr lang="en-IE" dirty="0"/>
              <a:t>);</a:t>
            </a:r>
          </a:p>
          <a:p>
            <a:r>
              <a:rPr lang="en-IE" dirty="0"/>
              <a:t>The Thesis document was completed with Conclusions and Scope for Future work on the project.</a:t>
            </a:r>
          </a:p>
        </p:txBody>
      </p:sp>
      <p:pic>
        <p:nvPicPr>
          <p:cNvPr id="4" name="Picture 3">
            <a:extLst>
              <a:ext uri="{FF2B5EF4-FFF2-40B4-BE49-F238E27FC236}">
                <a16:creationId xmlns:a16="http://schemas.microsoft.com/office/drawing/2014/main" id="{64846F7D-5811-4C0D-8138-BCB3704EC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3019477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4BE13-3F6C-4AE9-A841-84AAA10A3844}"/>
              </a:ext>
            </a:extLst>
          </p:cNvPr>
          <p:cNvSpPr>
            <a:spLocks noGrp="1"/>
          </p:cNvSpPr>
          <p:nvPr>
            <p:ph type="title"/>
          </p:nvPr>
        </p:nvSpPr>
        <p:spPr/>
        <p:txBody>
          <a:bodyPr/>
          <a:lstStyle/>
          <a:p>
            <a:r>
              <a:rPr lang="en-IE" dirty="0"/>
              <a:t>Contributions to IT field and Society</a:t>
            </a:r>
          </a:p>
        </p:txBody>
      </p:sp>
      <p:sp>
        <p:nvSpPr>
          <p:cNvPr id="3" name="Content Placeholder 2">
            <a:extLst>
              <a:ext uri="{FF2B5EF4-FFF2-40B4-BE49-F238E27FC236}">
                <a16:creationId xmlns:a16="http://schemas.microsoft.com/office/drawing/2014/main" id="{91BAE466-77BF-44C8-B444-A768C4ED9BB2}"/>
              </a:ext>
            </a:extLst>
          </p:cNvPr>
          <p:cNvSpPr>
            <a:spLocks noGrp="1"/>
          </p:cNvSpPr>
          <p:nvPr>
            <p:ph idx="1"/>
          </p:nvPr>
        </p:nvSpPr>
        <p:spPr/>
        <p:txBody>
          <a:bodyPr/>
          <a:lstStyle/>
          <a:p>
            <a:r>
              <a:rPr lang="en-IE" dirty="0"/>
              <a:t>Development of a mobile application as a searching tool, integrated with Google Assistant for potential adopters to easily find the desired pet to be loved;</a:t>
            </a:r>
          </a:p>
          <a:p>
            <a:r>
              <a:rPr lang="en-IE" dirty="0"/>
              <a:t>Simplified searching engine to find a pet.</a:t>
            </a:r>
          </a:p>
          <a:p>
            <a:endParaRPr lang="en-IE" dirty="0"/>
          </a:p>
        </p:txBody>
      </p:sp>
      <p:pic>
        <p:nvPicPr>
          <p:cNvPr id="4" name="Picture 3">
            <a:extLst>
              <a:ext uri="{FF2B5EF4-FFF2-40B4-BE49-F238E27FC236}">
                <a16:creationId xmlns:a16="http://schemas.microsoft.com/office/drawing/2014/main" id="{C59CC5AD-4DF7-4F43-9017-941527A79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4085060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02AE-C9F8-46A0-A4FC-0084EC8165F5}"/>
              </a:ext>
            </a:extLst>
          </p:cNvPr>
          <p:cNvSpPr>
            <a:spLocks noGrp="1"/>
          </p:cNvSpPr>
          <p:nvPr>
            <p:ph type="title"/>
          </p:nvPr>
        </p:nvSpPr>
        <p:spPr/>
        <p:txBody>
          <a:bodyPr/>
          <a:lstStyle/>
          <a:p>
            <a:r>
              <a:rPr lang="en-IE" dirty="0"/>
              <a:t>Personal and Professional Achievements</a:t>
            </a:r>
          </a:p>
        </p:txBody>
      </p:sp>
      <p:sp>
        <p:nvSpPr>
          <p:cNvPr id="3" name="Content Placeholder 2">
            <a:extLst>
              <a:ext uri="{FF2B5EF4-FFF2-40B4-BE49-F238E27FC236}">
                <a16:creationId xmlns:a16="http://schemas.microsoft.com/office/drawing/2014/main" id="{1C340137-2C2F-4005-BD29-6787C4D81B76}"/>
              </a:ext>
            </a:extLst>
          </p:cNvPr>
          <p:cNvSpPr>
            <a:spLocks noGrp="1"/>
          </p:cNvSpPr>
          <p:nvPr>
            <p:ph idx="1"/>
          </p:nvPr>
        </p:nvSpPr>
        <p:spPr>
          <a:xfrm>
            <a:off x="838199" y="1571629"/>
            <a:ext cx="10710333" cy="4921245"/>
          </a:xfrm>
        </p:spPr>
        <p:txBody>
          <a:bodyPr>
            <a:normAutofit lnSpcReduction="10000"/>
          </a:bodyPr>
          <a:lstStyle/>
          <a:p>
            <a:r>
              <a:rPr lang="en-IE" dirty="0"/>
              <a:t>Working as part of a team;</a:t>
            </a:r>
          </a:p>
          <a:p>
            <a:r>
              <a:rPr lang="en-IE" dirty="0"/>
              <a:t>Time management skills;</a:t>
            </a:r>
          </a:p>
          <a:p>
            <a:r>
              <a:rPr lang="en-IE" dirty="0"/>
              <a:t>Project development and management skills;</a:t>
            </a:r>
          </a:p>
          <a:p>
            <a:r>
              <a:rPr lang="en-IE" dirty="0"/>
              <a:t>Overcoming unexpected fall-backs;</a:t>
            </a:r>
          </a:p>
          <a:p>
            <a:r>
              <a:rPr lang="en-IE" dirty="0"/>
              <a:t>Applying theoretical knowledge into real work;</a:t>
            </a:r>
          </a:p>
          <a:p>
            <a:r>
              <a:rPr lang="en-IE" dirty="0"/>
              <a:t>New development platforms;</a:t>
            </a:r>
          </a:p>
          <a:p>
            <a:r>
              <a:rPr lang="en-IE" dirty="0"/>
              <a:t>Share and delegate responsibilities;</a:t>
            </a:r>
          </a:p>
          <a:p>
            <a:r>
              <a:rPr lang="en-IE" dirty="0"/>
              <a:t>Help/share colleagues with obtained information;</a:t>
            </a:r>
          </a:p>
          <a:p>
            <a:r>
              <a:rPr lang="en-IE" dirty="0"/>
              <a:t>Ability to provide alternatives when the planned alternative is not responding.</a:t>
            </a:r>
          </a:p>
        </p:txBody>
      </p:sp>
      <p:pic>
        <p:nvPicPr>
          <p:cNvPr id="4" name="Picture 3">
            <a:extLst>
              <a:ext uri="{FF2B5EF4-FFF2-40B4-BE49-F238E27FC236}">
                <a16:creationId xmlns:a16="http://schemas.microsoft.com/office/drawing/2014/main" id="{C0BC0B53-EBE3-4534-8296-172C5D9F1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3639718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051E0-02A8-4147-BC47-96F691F22BEE}"/>
              </a:ext>
            </a:extLst>
          </p:cNvPr>
          <p:cNvSpPr>
            <a:spLocks noGrp="1"/>
          </p:cNvSpPr>
          <p:nvPr>
            <p:ph type="title"/>
          </p:nvPr>
        </p:nvSpPr>
        <p:spPr>
          <a:xfrm>
            <a:off x="770465" y="77258"/>
            <a:ext cx="10515600" cy="1325563"/>
          </a:xfrm>
        </p:spPr>
        <p:txBody>
          <a:bodyPr/>
          <a:lstStyle/>
          <a:p>
            <a:r>
              <a:rPr lang="en-IE" dirty="0"/>
              <a:t>Conclusions</a:t>
            </a:r>
          </a:p>
        </p:txBody>
      </p:sp>
      <p:sp>
        <p:nvSpPr>
          <p:cNvPr id="3" name="Content Placeholder 2">
            <a:extLst>
              <a:ext uri="{FF2B5EF4-FFF2-40B4-BE49-F238E27FC236}">
                <a16:creationId xmlns:a16="http://schemas.microsoft.com/office/drawing/2014/main" id="{659F7D70-890D-4E0A-94C9-EF45C9267936}"/>
              </a:ext>
            </a:extLst>
          </p:cNvPr>
          <p:cNvSpPr>
            <a:spLocks noGrp="1"/>
          </p:cNvSpPr>
          <p:nvPr>
            <p:ph idx="1"/>
          </p:nvPr>
        </p:nvSpPr>
        <p:spPr>
          <a:xfrm>
            <a:off x="838200" y="2011891"/>
            <a:ext cx="10515600" cy="5743577"/>
          </a:xfrm>
        </p:spPr>
        <p:txBody>
          <a:bodyPr>
            <a:normAutofit/>
          </a:bodyPr>
          <a:lstStyle/>
          <a:p>
            <a:r>
              <a:rPr lang="en-IE" dirty="0"/>
              <a:t>Application was developed with the potential adopters interface.</a:t>
            </a:r>
          </a:p>
          <a:p>
            <a:r>
              <a:rPr lang="en-IE" dirty="0"/>
              <a:t>Strongly positive feedback from evaluation survey.</a:t>
            </a:r>
          </a:p>
          <a:p>
            <a:r>
              <a:rPr lang="en-IE" dirty="0"/>
              <a:t>Benefits of this project are high for shelters and potential adopters but most importantly for the pets with the increasing on adoption rate and effectiveness on finding a pet faster and easier.</a:t>
            </a:r>
          </a:p>
          <a:p>
            <a:pPr marL="0" indent="0">
              <a:buNone/>
            </a:pPr>
            <a:endParaRPr lang="en-IE" dirty="0"/>
          </a:p>
        </p:txBody>
      </p:sp>
      <p:pic>
        <p:nvPicPr>
          <p:cNvPr id="4" name="Picture 3">
            <a:extLst>
              <a:ext uri="{FF2B5EF4-FFF2-40B4-BE49-F238E27FC236}">
                <a16:creationId xmlns:a16="http://schemas.microsoft.com/office/drawing/2014/main" id="{F17D7571-77D8-4889-A325-358850F34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3405593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7520-6ECF-4C92-9C6E-A65BA9EA702F}"/>
              </a:ext>
            </a:extLst>
          </p:cNvPr>
          <p:cNvSpPr>
            <a:spLocks noGrp="1"/>
          </p:cNvSpPr>
          <p:nvPr>
            <p:ph type="title"/>
          </p:nvPr>
        </p:nvSpPr>
        <p:spPr>
          <a:xfrm>
            <a:off x="838200" y="-142874"/>
            <a:ext cx="10515600" cy="1325563"/>
          </a:xfrm>
        </p:spPr>
        <p:txBody>
          <a:bodyPr/>
          <a:lstStyle/>
          <a:p>
            <a:r>
              <a:rPr lang="en-IE" dirty="0"/>
              <a:t>IoT – Internet of Things</a:t>
            </a:r>
          </a:p>
        </p:txBody>
      </p:sp>
      <p:sp>
        <p:nvSpPr>
          <p:cNvPr id="3" name="Content Placeholder 2">
            <a:extLst>
              <a:ext uri="{FF2B5EF4-FFF2-40B4-BE49-F238E27FC236}">
                <a16:creationId xmlns:a16="http://schemas.microsoft.com/office/drawing/2014/main" id="{565E9602-DC63-4990-A60B-B7362B4525A7}"/>
              </a:ext>
            </a:extLst>
          </p:cNvPr>
          <p:cNvSpPr>
            <a:spLocks noGrp="1"/>
          </p:cNvSpPr>
          <p:nvPr>
            <p:ph idx="1"/>
          </p:nvPr>
        </p:nvSpPr>
        <p:spPr>
          <a:xfrm>
            <a:off x="228601" y="962029"/>
            <a:ext cx="7391400" cy="4351338"/>
          </a:xfrm>
        </p:spPr>
        <p:txBody>
          <a:bodyPr>
            <a:normAutofit lnSpcReduction="10000"/>
          </a:bodyPr>
          <a:lstStyle/>
          <a:p>
            <a:r>
              <a:rPr lang="en-IE" dirty="0"/>
              <a:t>In this case we are going to focus on smart home devices.</a:t>
            </a:r>
          </a:p>
          <a:p>
            <a:r>
              <a:rPr lang="en-IE" dirty="0"/>
              <a:t>Ordinary objects stops being just ordinary by adding connectedness into them.</a:t>
            </a:r>
          </a:p>
          <a:p>
            <a:r>
              <a:rPr lang="en-IE" dirty="0"/>
              <a:t>Their main features are Wireless technology such as Bluetooth, Radio frequency Identification, Wi-Fi, sensors.</a:t>
            </a:r>
          </a:p>
          <a:p>
            <a:r>
              <a:rPr lang="en-IE" dirty="0"/>
              <a:t>Raspberry Pi/ Arduino.</a:t>
            </a:r>
          </a:p>
          <a:p>
            <a:r>
              <a:rPr lang="en-IE" dirty="0"/>
              <a:t>Google Home/ Amazon Alexa.</a:t>
            </a:r>
          </a:p>
          <a:p>
            <a:r>
              <a:rPr lang="en-IE" dirty="0"/>
              <a:t>GPIO (General purpose input/output)</a:t>
            </a:r>
          </a:p>
        </p:txBody>
      </p:sp>
      <p:pic>
        <p:nvPicPr>
          <p:cNvPr id="4" name="Picture 3">
            <a:extLst>
              <a:ext uri="{FF2B5EF4-FFF2-40B4-BE49-F238E27FC236}">
                <a16:creationId xmlns:a16="http://schemas.microsoft.com/office/drawing/2014/main" id="{72FEDA09-8E25-4265-B359-623955BF8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0935" y="64921"/>
            <a:ext cx="1746897" cy="1279032"/>
          </a:xfrm>
          <a:prstGeom prst="rect">
            <a:avLst/>
          </a:prstGeom>
        </p:spPr>
      </p:pic>
      <p:pic>
        <p:nvPicPr>
          <p:cNvPr id="7" name="image5.png">
            <a:extLst>
              <a:ext uri="{FF2B5EF4-FFF2-40B4-BE49-F238E27FC236}">
                <a16:creationId xmlns:a16="http://schemas.microsoft.com/office/drawing/2014/main" id="{85209558-B3E5-43E8-A3F0-5CD53AFF5EEE}"/>
              </a:ext>
            </a:extLst>
          </p:cNvPr>
          <p:cNvPicPr/>
          <p:nvPr/>
        </p:nvPicPr>
        <p:blipFill>
          <a:blip r:embed="rId3" cstate="print"/>
          <a:srcRect l="3988" t="27515" r="50310" b="8875"/>
          <a:stretch>
            <a:fillRect/>
          </a:stretch>
        </p:blipFill>
        <p:spPr>
          <a:xfrm>
            <a:off x="8301642" y="3790224"/>
            <a:ext cx="3809742" cy="2714226"/>
          </a:xfrm>
          <a:prstGeom prst="rect">
            <a:avLst/>
          </a:prstGeom>
          <a:ln/>
        </p:spPr>
      </p:pic>
      <p:pic>
        <p:nvPicPr>
          <p:cNvPr id="8" name="Picture 7">
            <a:extLst>
              <a:ext uri="{FF2B5EF4-FFF2-40B4-BE49-F238E27FC236}">
                <a16:creationId xmlns:a16="http://schemas.microsoft.com/office/drawing/2014/main" id="{FBD4AD9E-F03E-4978-BA06-65473B23F8A9}"/>
              </a:ext>
            </a:extLst>
          </p:cNvPr>
          <p:cNvPicPr>
            <a:picLocks noChangeAspect="1"/>
          </p:cNvPicPr>
          <p:nvPr/>
        </p:nvPicPr>
        <p:blipFill rotWithShape="1">
          <a:blip r:embed="rId4"/>
          <a:srcRect l="31220" t="40535" r="30585" b="32058"/>
          <a:stretch/>
        </p:blipFill>
        <p:spPr>
          <a:xfrm>
            <a:off x="7094582" y="1623156"/>
            <a:ext cx="5033250" cy="2031604"/>
          </a:xfrm>
          <a:prstGeom prst="rect">
            <a:avLst/>
          </a:prstGeom>
        </p:spPr>
      </p:pic>
      <p:pic>
        <p:nvPicPr>
          <p:cNvPr id="9" name="Picture 8">
            <a:extLst>
              <a:ext uri="{FF2B5EF4-FFF2-40B4-BE49-F238E27FC236}">
                <a16:creationId xmlns:a16="http://schemas.microsoft.com/office/drawing/2014/main" id="{BE2FCCE0-6291-4AD3-B3D5-098738DE660C}"/>
              </a:ext>
            </a:extLst>
          </p:cNvPr>
          <p:cNvPicPr>
            <a:picLocks noChangeAspect="1"/>
          </p:cNvPicPr>
          <p:nvPr/>
        </p:nvPicPr>
        <p:blipFill rotWithShape="1">
          <a:blip r:embed="rId5"/>
          <a:srcRect l="18611" t="16111" r="28611" b="9028"/>
          <a:stretch/>
        </p:blipFill>
        <p:spPr>
          <a:xfrm>
            <a:off x="5987183" y="4709986"/>
            <a:ext cx="2212374" cy="1765168"/>
          </a:xfrm>
          <a:prstGeom prst="rect">
            <a:avLst/>
          </a:prstGeom>
        </p:spPr>
      </p:pic>
    </p:spTree>
    <p:extLst>
      <p:ext uri="{BB962C8B-B14F-4D97-AF65-F5344CB8AC3E}">
        <p14:creationId xmlns:p14="http://schemas.microsoft.com/office/powerpoint/2010/main" val="2373052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C1F6-131F-429B-B097-A166C3495888}"/>
              </a:ext>
            </a:extLst>
          </p:cNvPr>
          <p:cNvSpPr>
            <a:spLocks noGrp="1"/>
          </p:cNvSpPr>
          <p:nvPr>
            <p:ph type="title"/>
          </p:nvPr>
        </p:nvSpPr>
        <p:spPr/>
        <p:txBody>
          <a:bodyPr/>
          <a:lstStyle/>
          <a:p>
            <a:r>
              <a:rPr lang="en-IE" dirty="0"/>
              <a:t>Scope for future work</a:t>
            </a:r>
          </a:p>
        </p:txBody>
      </p:sp>
      <p:sp>
        <p:nvSpPr>
          <p:cNvPr id="3" name="Content Placeholder 2">
            <a:extLst>
              <a:ext uri="{FF2B5EF4-FFF2-40B4-BE49-F238E27FC236}">
                <a16:creationId xmlns:a16="http://schemas.microsoft.com/office/drawing/2014/main" id="{1F52DBB5-9F52-45DF-82BF-54D55CCA08FA}"/>
              </a:ext>
            </a:extLst>
          </p:cNvPr>
          <p:cNvSpPr>
            <a:spLocks noGrp="1"/>
          </p:cNvSpPr>
          <p:nvPr>
            <p:ph idx="1"/>
          </p:nvPr>
        </p:nvSpPr>
        <p:spPr/>
        <p:txBody>
          <a:bodyPr/>
          <a:lstStyle/>
          <a:p>
            <a:r>
              <a:rPr lang="en-IE" dirty="0"/>
              <a:t>Develop shelters’ interface;</a:t>
            </a:r>
          </a:p>
          <a:p>
            <a:r>
              <a:rPr lang="en-IE" dirty="0"/>
              <a:t>Develop the high end solution to include a </a:t>
            </a:r>
            <a:r>
              <a:rPr lang="en-IE" dirty="0" err="1"/>
              <a:t>chatbox</a:t>
            </a:r>
            <a:r>
              <a:rPr lang="en-IE" dirty="0"/>
              <a:t> between potential adopters and shelter workers;</a:t>
            </a:r>
          </a:p>
          <a:p>
            <a:r>
              <a:rPr lang="en-IE" dirty="0"/>
              <a:t>The filters should not be nested except for the category and breed;</a:t>
            </a:r>
          </a:p>
          <a:p>
            <a:r>
              <a:rPr lang="en-IE" dirty="0"/>
              <a:t>The storage of the users’ password should not be stored on the database but with the Firebase Authentication platform to improve the security of the application.</a:t>
            </a:r>
          </a:p>
        </p:txBody>
      </p:sp>
      <p:pic>
        <p:nvPicPr>
          <p:cNvPr id="4" name="Picture 3">
            <a:extLst>
              <a:ext uri="{FF2B5EF4-FFF2-40B4-BE49-F238E27FC236}">
                <a16:creationId xmlns:a16="http://schemas.microsoft.com/office/drawing/2014/main" id="{DD3BFD27-66C6-42AE-AED7-AF51A04DD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3419272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C1F6-131F-429B-B097-A166C3495888}"/>
              </a:ext>
            </a:extLst>
          </p:cNvPr>
          <p:cNvSpPr>
            <a:spLocks noGrp="1"/>
          </p:cNvSpPr>
          <p:nvPr>
            <p:ph type="title"/>
          </p:nvPr>
        </p:nvSpPr>
        <p:spPr>
          <a:xfrm>
            <a:off x="3674534" y="-92072"/>
            <a:ext cx="6663265" cy="1325563"/>
          </a:xfrm>
        </p:spPr>
        <p:txBody>
          <a:bodyPr/>
          <a:lstStyle/>
          <a:p>
            <a:r>
              <a:rPr lang="en-IE" dirty="0"/>
              <a:t>User Manual</a:t>
            </a:r>
          </a:p>
        </p:txBody>
      </p:sp>
      <p:sp>
        <p:nvSpPr>
          <p:cNvPr id="3" name="Content Placeholder 2">
            <a:extLst>
              <a:ext uri="{FF2B5EF4-FFF2-40B4-BE49-F238E27FC236}">
                <a16:creationId xmlns:a16="http://schemas.microsoft.com/office/drawing/2014/main" id="{1F52DBB5-9F52-45DF-82BF-54D55CCA08FA}"/>
              </a:ext>
            </a:extLst>
          </p:cNvPr>
          <p:cNvSpPr>
            <a:spLocks noGrp="1"/>
          </p:cNvSpPr>
          <p:nvPr>
            <p:ph idx="1"/>
          </p:nvPr>
        </p:nvSpPr>
        <p:spPr>
          <a:xfrm>
            <a:off x="143934" y="978956"/>
            <a:ext cx="5909742" cy="5574243"/>
          </a:xfrm>
        </p:spPr>
        <p:txBody>
          <a:bodyPr>
            <a:normAutofit fontScale="25000" lnSpcReduction="20000"/>
          </a:bodyPr>
          <a:lstStyle/>
          <a:p>
            <a:pPr marL="0" indent="0">
              <a:buNone/>
            </a:pPr>
            <a:r>
              <a:rPr lang="en-IE" sz="12800" dirty="0"/>
              <a:t>Application’s view</a:t>
            </a:r>
          </a:p>
          <a:p>
            <a:endParaRPr lang="en-IE" sz="1100" dirty="0"/>
          </a:p>
          <a:p>
            <a:r>
              <a:rPr lang="en-IE" sz="8000" dirty="0"/>
              <a:t>Open the application</a:t>
            </a:r>
          </a:p>
          <a:p>
            <a:pPr lvl="1">
              <a:buFont typeface="Wingdings" panose="05000000000000000000" pitchFamily="2" charset="2"/>
              <a:buChar char="ü"/>
            </a:pPr>
            <a:r>
              <a:rPr lang="en-IE" sz="8000" dirty="0"/>
              <a:t> Login</a:t>
            </a:r>
          </a:p>
          <a:p>
            <a:pPr lvl="1">
              <a:buFont typeface="Wingdings" panose="05000000000000000000" pitchFamily="2" charset="2"/>
              <a:buChar char="ü"/>
            </a:pPr>
            <a:r>
              <a:rPr lang="en-IE" sz="8000" dirty="0"/>
              <a:t>Registration</a:t>
            </a:r>
          </a:p>
          <a:p>
            <a:pPr marL="0" lvl="1" indent="0"/>
            <a:r>
              <a:rPr lang="en-IE" sz="8000" dirty="0"/>
              <a:t> Login</a:t>
            </a:r>
          </a:p>
          <a:p>
            <a:pPr marL="800100" lvl="2" indent="-342900">
              <a:buFont typeface="Wingdings" panose="05000000000000000000" pitchFamily="2" charset="2"/>
              <a:buChar char="ü"/>
            </a:pPr>
            <a:r>
              <a:rPr lang="en-IE" sz="8000" dirty="0"/>
              <a:t>Fill in email and password</a:t>
            </a:r>
          </a:p>
          <a:p>
            <a:pPr marL="0" lvl="1" indent="0"/>
            <a:r>
              <a:rPr lang="en-IE" sz="8000" dirty="0"/>
              <a:t> Registration</a:t>
            </a:r>
          </a:p>
          <a:p>
            <a:pPr marL="800100" lvl="2" indent="-342900">
              <a:buFont typeface="Wingdings" panose="05000000000000000000" pitchFamily="2" charset="2"/>
              <a:buChar char="ü"/>
            </a:pPr>
            <a:r>
              <a:rPr lang="en-IE" sz="8000" dirty="0"/>
              <a:t>Fill in name, Mobile Number, Email, Password</a:t>
            </a:r>
          </a:p>
          <a:p>
            <a:pPr marL="342900" lvl="2" indent="-342900"/>
            <a:r>
              <a:rPr lang="en-IE" sz="8000" dirty="0"/>
              <a:t>Filter the pets through Category, Size and Breed</a:t>
            </a:r>
          </a:p>
          <a:p>
            <a:pPr marL="342900" lvl="2" indent="-342900"/>
            <a:r>
              <a:rPr lang="en-IE" sz="8000" dirty="0"/>
              <a:t>Forgot password</a:t>
            </a:r>
          </a:p>
          <a:p>
            <a:pPr marL="914400" lvl="3" indent="-457200">
              <a:buFont typeface="Wingdings" panose="05000000000000000000" pitchFamily="2" charset="2"/>
              <a:buChar char="ü"/>
            </a:pPr>
            <a:r>
              <a:rPr lang="en-IE" sz="8000" dirty="0"/>
              <a:t>Fill in email registered</a:t>
            </a:r>
          </a:p>
          <a:p>
            <a:pPr marL="0" lvl="3" indent="373063"/>
            <a:r>
              <a:rPr lang="en-IE" sz="8000" dirty="0"/>
              <a:t>Update details</a:t>
            </a:r>
          </a:p>
          <a:p>
            <a:pPr marL="914400" lvl="4" indent="-457200">
              <a:buFont typeface="Wingdings" panose="05000000000000000000" pitchFamily="2" charset="2"/>
              <a:buChar char="ü"/>
            </a:pPr>
            <a:r>
              <a:rPr lang="en-IE" sz="8000" dirty="0"/>
              <a:t>Changeable information: mobile number and password</a:t>
            </a:r>
          </a:p>
          <a:p>
            <a:pPr marL="457200" lvl="4" indent="-457200"/>
            <a:r>
              <a:rPr lang="en-IE" sz="8000" dirty="0"/>
              <a:t>Send intention of adoption form for selected animal</a:t>
            </a:r>
          </a:p>
          <a:p>
            <a:pPr marL="457200" lvl="4" indent="-457200"/>
            <a:r>
              <a:rPr lang="en-IE" sz="8000" dirty="0"/>
              <a:t>Click on shelter’s name to see detailed information of the shelter</a:t>
            </a:r>
          </a:p>
        </p:txBody>
      </p:sp>
      <p:pic>
        <p:nvPicPr>
          <p:cNvPr id="4" name="Picture 3">
            <a:extLst>
              <a:ext uri="{FF2B5EF4-FFF2-40B4-BE49-F238E27FC236}">
                <a16:creationId xmlns:a16="http://schemas.microsoft.com/office/drawing/2014/main" id="{DD3BFD27-66C6-42AE-AED7-AF51A04DD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
        <p:nvSpPr>
          <p:cNvPr id="7" name="Content Placeholder 2">
            <a:extLst>
              <a:ext uri="{FF2B5EF4-FFF2-40B4-BE49-F238E27FC236}">
                <a16:creationId xmlns:a16="http://schemas.microsoft.com/office/drawing/2014/main" id="{05D1A2AD-BB33-4626-BD08-3985FAAF9A22}"/>
              </a:ext>
            </a:extLst>
          </p:cNvPr>
          <p:cNvSpPr txBox="1">
            <a:spLocks/>
          </p:cNvSpPr>
          <p:nvPr/>
        </p:nvSpPr>
        <p:spPr>
          <a:xfrm>
            <a:off x="6138325" y="1046688"/>
            <a:ext cx="5257800" cy="5506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E" sz="3600" dirty="0"/>
              <a:t>Google Assistant’s view</a:t>
            </a:r>
          </a:p>
          <a:p>
            <a:endParaRPr lang="en-IE" dirty="0"/>
          </a:p>
          <a:p>
            <a:r>
              <a:rPr lang="en-IE" dirty="0"/>
              <a:t>Call Hey Google, Talk to pet adoption app</a:t>
            </a:r>
          </a:p>
          <a:p>
            <a:r>
              <a:rPr lang="en-IE" dirty="0"/>
              <a:t>Use commands to find the pet</a:t>
            </a:r>
          </a:p>
          <a:p>
            <a:pPr lvl="1">
              <a:buFont typeface="Wingdings" panose="05000000000000000000" pitchFamily="2" charset="2"/>
              <a:buChar char="ü"/>
            </a:pPr>
            <a:r>
              <a:rPr lang="en-IE" dirty="0"/>
              <a:t> I’d like to adopt a cat;</a:t>
            </a:r>
          </a:p>
          <a:p>
            <a:pPr lvl="1">
              <a:buFont typeface="Wingdings" panose="05000000000000000000" pitchFamily="2" charset="2"/>
              <a:buChar char="ü"/>
            </a:pPr>
            <a:r>
              <a:rPr lang="en-IE" dirty="0"/>
              <a:t> I want to adopt a large dog;</a:t>
            </a:r>
          </a:p>
          <a:p>
            <a:pPr lvl="1">
              <a:buFont typeface="Wingdings" panose="05000000000000000000" pitchFamily="2" charset="2"/>
              <a:buChar char="ü"/>
            </a:pPr>
            <a:r>
              <a:rPr lang="en-IE" dirty="0"/>
              <a:t> I would like a dog;</a:t>
            </a:r>
          </a:p>
          <a:p>
            <a:pPr marL="0" lvl="1" indent="0"/>
            <a:r>
              <a:rPr lang="en-IE" sz="2800" dirty="0"/>
              <a:t> Provide the inputs asked by the assistant</a:t>
            </a:r>
          </a:p>
          <a:p>
            <a:endParaRPr lang="en-IE" dirty="0"/>
          </a:p>
        </p:txBody>
      </p:sp>
    </p:spTree>
    <p:extLst>
      <p:ext uri="{BB962C8B-B14F-4D97-AF65-F5344CB8AC3E}">
        <p14:creationId xmlns:p14="http://schemas.microsoft.com/office/powerpoint/2010/main" val="730959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3BB490-9588-4375-AF6E-7522A0B6EB42}"/>
              </a:ext>
            </a:extLst>
          </p:cNvPr>
          <p:cNvSpPr>
            <a:spLocks noGrp="1"/>
          </p:cNvSpPr>
          <p:nvPr>
            <p:ph idx="1"/>
          </p:nvPr>
        </p:nvSpPr>
        <p:spPr>
          <a:xfrm>
            <a:off x="3564467" y="4388593"/>
            <a:ext cx="5452623" cy="1571940"/>
          </a:xfrm>
        </p:spPr>
        <p:txBody>
          <a:bodyPr>
            <a:noAutofit/>
          </a:bodyPr>
          <a:lstStyle/>
          <a:p>
            <a:pPr marL="0" indent="0">
              <a:buNone/>
            </a:pPr>
            <a:r>
              <a:rPr lang="en-IE" sz="6000" dirty="0"/>
              <a:t>Thank you!</a:t>
            </a:r>
          </a:p>
          <a:p>
            <a:pPr marL="0" indent="0">
              <a:buNone/>
            </a:pPr>
            <a:r>
              <a:rPr lang="en-IE" sz="6000" dirty="0"/>
              <a:t>Any Questions?</a:t>
            </a:r>
          </a:p>
        </p:txBody>
      </p:sp>
      <p:pic>
        <p:nvPicPr>
          <p:cNvPr id="4" name="Picture 3">
            <a:extLst>
              <a:ext uri="{FF2B5EF4-FFF2-40B4-BE49-F238E27FC236}">
                <a16:creationId xmlns:a16="http://schemas.microsoft.com/office/drawing/2014/main" id="{372C6C62-491C-4A53-9F40-0153A0A2D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044" y="293738"/>
            <a:ext cx="5452623" cy="3992267"/>
          </a:xfrm>
          <a:prstGeom prst="rect">
            <a:avLst/>
          </a:prstGeom>
        </p:spPr>
      </p:pic>
    </p:spTree>
    <p:extLst>
      <p:ext uri="{BB962C8B-B14F-4D97-AF65-F5344CB8AC3E}">
        <p14:creationId xmlns:p14="http://schemas.microsoft.com/office/powerpoint/2010/main" val="778524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5A58-9827-4C6B-AABA-80D7CD23931E}"/>
              </a:ext>
            </a:extLst>
          </p:cNvPr>
          <p:cNvSpPr>
            <a:spLocks noGrp="1"/>
          </p:cNvSpPr>
          <p:nvPr>
            <p:ph type="title"/>
          </p:nvPr>
        </p:nvSpPr>
        <p:spPr/>
        <p:txBody>
          <a:bodyPr/>
          <a:lstStyle/>
          <a:p>
            <a:r>
              <a:rPr lang="en-IE" dirty="0"/>
              <a:t>Project Goal	</a:t>
            </a:r>
          </a:p>
        </p:txBody>
      </p:sp>
      <p:sp>
        <p:nvSpPr>
          <p:cNvPr id="3" name="Content Placeholder 2">
            <a:extLst>
              <a:ext uri="{FF2B5EF4-FFF2-40B4-BE49-F238E27FC236}">
                <a16:creationId xmlns:a16="http://schemas.microsoft.com/office/drawing/2014/main" id="{5B7E183A-1683-4296-9A6D-04608434E4BB}"/>
              </a:ext>
            </a:extLst>
          </p:cNvPr>
          <p:cNvSpPr>
            <a:spLocks noGrp="1"/>
          </p:cNvSpPr>
          <p:nvPr>
            <p:ph idx="1"/>
          </p:nvPr>
        </p:nvSpPr>
        <p:spPr/>
        <p:txBody>
          <a:bodyPr/>
          <a:lstStyle/>
          <a:p>
            <a:r>
              <a:rPr lang="en-IE" dirty="0"/>
              <a:t>Research in the field of animal adoption in Ireland;</a:t>
            </a:r>
          </a:p>
          <a:p>
            <a:r>
              <a:rPr lang="en-IE" dirty="0"/>
              <a:t>Research the use of IoT devices;</a:t>
            </a:r>
          </a:p>
          <a:p>
            <a:r>
              <a:rPr lang="en-IE" dirty="0"/>
              <a:t>Create a mobile application with specific functionalities;</a:t>
            </a:r>
          </a:p>
          <a:p>
            <a:r>
              <a:rPr lang="en-IE" dirty="0"/>
              <a:t>Integrate the mobile application with Google Home device (Google Assistant);</a:t>
            </a:r>
          </a:p>
          <a:p>
            <a:r>
              <a:rPr lang="en-IE" dirty="0"/>
              <a:t>Provide facilitate tool for potential adopters to find a pet by using filters.</a:t>
            </a:r>
          </a:p>
        </p:txBody>
      </p:sp>
      <p:pic>
        <p:nvPicPr>
          <p:cNvPr id="4" name="Picture 3">
            <a:extLst>
              <a:ext uri="{FF2B5EF4-FFF2-40B4-BE49-F238E27FC236}">
                <a16:creationId xmlns:a16="http://schemas.microsoft.com/office/drawing/2014/main" id="{A30E2FC5-365E-419D-B567-7C0E6D947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48126"/>
            <a:ext cx="1746897" cy="1279032"/>
          </a:xfrm>
          <a:prstGeom prst="rect">
            <a:avLst/>
          </a:prstGeom>
        </p:spPr>
      </p:pic>
    </p:spTree>
    <p:extLst>
      <p:ext uri="{BB962C8B-B14F-4D97-AF65-F5344CB8AC3E}">
        <p14:creationId xmlns:p14="http://schemas.microsoft.com/office/powerpoint/2010/main" val="2365984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B4F5-930B-4FAE-9219-EAEA49E664E3}"/>
              </a:ext>
            </a:extLst>
          </p:cNvPr>
          <p:cNvSpPr>
            <a:spLocks noGrp="1"/>
          </p:cNvSpPr>
          <p:nvPr>
            <p:ph type="title"/>
          </p:nvPr>
        </p:nvSpPr>
        <p:spPr/>
        <p:txBody>
          <a:bodyPr/>
          <a:lstStyle/>
          <a:p>
            <a:r>
              <a:rPr lang="en-IE" dirty="0"/>
              <a:t>Project Scope</a:t>
            </a:r>
          </a:p>
        </p:txBody>
      </p:sp>
      <p:sp>
        <p:nvSpPr>
          <p:cNvPr id="3" name="Content Placeholder 2">
            <a:extLst>
              <a:ext uri="{FF2B5EF4-FFF2-40B4-BE49-F238E27FC236}">
                <a16:creationId xmlns:a16="http://schemas.microsoft.com/office/drawing/2014/main" id="{CD5FCA37-0EBE-444A-AE99-91E096E56916}"/>
              </a:ext>
            </a:extLst>
          </p:cNvPr>
          <p:cNvSpPr>
            <a:spLocks noGrp="1"/>
          </p:cNvSpPr>
          <p:nvPr>
            <p:ph idx="1"/>
          </p:nvPr>
        </p:nvSpPr>
        <p:spPr/>
        <p:txBody>
          <a:bodyPr/>
          <a:lstStyle/>
          <a:p>
            <a:r>
              <a:rPr lang="en-IE" dirty="0"/>
              <a:t>To create a mobile application that will benefit potential adopters in their search for a pet to love;</a:t>
            </a:r>
          </a:p>
          <a:p>
            <a:r>
              <a:rPr lang="en-IE" dirty="0"/>
              <a:t>Use of command voice to find the desired pet;</a:t>
            </a:r>
          </a:p>
          <a:p>
            <a:r>
              <a:rPr lang="en-IE" dirty="0"/>
              <a:t>Use of filters to find a pet with determined characteristics;</a:t>
            </a:r>
          </a:p>
          <a:p>
            <a:pPr marL="0" indent="0">
              <a:buNone/>
            </a:pPr>
            <a:endParaRPr lang="en-IE" dirty="0"/>
          </a:p>
          <a:p>
            <a:endParaRPr lang="en-IE" dirty="0"/>
          </a:p>
        </p:txBody>
      </p:sp>
      <p:pic>
        <p:nvPicPr>
          <p:cNvPr id="4" name="Picture 3">
            <a:extLst>
              <a:ext uri="{FF2B5EF4-FFF2-40B4-BE49-F238E27FC236}">
                <a16:creationId xmlns:a16="http://schemas.microsoft.com/office/drawing/2014/main" id="{7911E2E0-4A0B-446E-A8C5-435109CA1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4098" y="54478"/>
            <a:ext cx="1746897" cy="1279032"/>
          </a:xfrm>
          <a:prstGeom prst="rect">
            <a:avLst/>
          </a:prstGeom>
        </p:spPr>
      </p:pic>
    </p:spTree>
    <p:extLst>
      <p:ext uri="{BB962C8B-B14F-4D97-AF65-F5344CB8AC3E}">
        <p14:creationId xmlns:p14="http://schemas.microsoft.com/office/powerpoint/2010/main" val="1458030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F4F4-5F94-42AF-B85B-443496A8491C}"/>
              </a:ext>
            </a:extLst>
          </p:cNvPr>
          <p:cNvSpPr>
            <a:spLocks noGrp="1"/>
          </p:cNvSpPr>
          <p:nvPr>
            <p:ph type="title"/>
          </p:nvPr>
        </p:nvSpPr>
        <p:spPr/>
        <p:txBody>
          <a:bodyPr/>
          <a:lstStyle/>
          <a:p>
            <a:r>
              <a:rPr lang="en-IE" dirty="0"/>
              <a:t>Project Objectives</a:t>
            </a:r>
          </a:p>
        </p:txBody>
      </p:sp>
      <p:sp>
        <p:nvSpPr>
          <p:cNvPr id="3" name="Content Placeholder 2">
            <a:extLst>
              <a:ext uri="{FF2B5EF4-FFF2-40B4-BE49-F238E27FC236}">
                <a16:creationId xmlns:a16="http://schemas.microsoft.com/office/drawing/2014/main" id="{7A414A89-F15A-4DCA-8B19-4AE7F798693C}"/>
              </a:ext>
            </a:extLst>
          </p:cNvPr>
          <p:cNvSpPr>
            <a:spLocks noGrp="1"/>
          </p:cNvSpPr>
          <p:nvPr>
            <p:ph idx="1"/>
          </p:nvPr>
        </p:nvSpPr>
        <p:spPr/>
        <p:txBody>
          <a:bodyPr>
            <a:normAutofit fontScale="92500" lnSpcReduction="10000"/>
          </a:bodyPr>
          <a:lstStyle/>
          <a:p>
            <a:r>
              <a:rPr lang="en-IE" dirty="0"/>
              <a:t>Perform secondary research on the topic;</a:t>
            </a:r>
          </a:p>
          <a:p>
            <a:r>
              <a:rPr lang="en-IE" dirty="0"/>
              <a:t>Perform primary research using mixed methodology (Quantitative and Qualitative);</a:t>
            </a:r>
          </a:p>
          <a:p>
            <a:r>
              <a:rPr lang="en-IE" dirty="0"/>
              <a:t>Prepare conceptual model based on the results of the Primary and Secondary researches;</a:t>
            </a:r>
          </a:p>
          <a:p>
            <a:r>
              <a:rPr lang="en-IE" dirty="0"/>
              <a:t>Design, Code, and Test application;</a:t>
            </a:r>
          </a:p>
          <a:p>
            <a:r>
              <a:rPr lang="en-IE" dirty="0"/>
              <a:t>Integrate application with Google Home Assistant;</a:t>
            </a:r>
          </a:p>
          <a:p>
            <a:r>
              <a:rPr lang="en-IE" dirty="0"/>
              <a:t>Perform User evaluation of the developed application;</a:t>
            </a:r>
          </a:p>
          <a:p>
            <a:r>
              <a:rPr lang="en-IE" dirty="0"/>
              <a:t>Analise results;</a:t>
            </a:r>
          </a:p>
          <a:p>
            <a:r>
              <a:rPr lang="en-IE" dirty="0"/>
              <a:t>Complete and present Thesis.</a:t>
            </a:r>
          </a:p>
          <a:p>
            <a:endParaRPr lang="en-IE" dirty="0"/>
          </a:p>
          <a:p>
            <a:endParaRPr lang="en-IE" dirty="0"/>
          </a:p>
          <a:p>
            <a:endParaRPr lang="en-IE" dirty="0"/>
          </a:p>
          <a:p>
            <a:endParaRPr lang="en-IE" dirty="0"/>
          </a:p>
        </p:txBody>
      </p:sp>
      <p:pic>
        <p:nvPicPr>
          <p:cNvPr id="4" name="Picture 3">
            <a:extLst>
              <a:ext uri="{FF2B5EF4-FFF2-40B4-BE49-F238E27FC236}">
                <a16:creationId xmlns:a16="http://schemas.microsoft.com/office/drawing/2014/main" id="{F743C688-0ED5-4C6A-85DE-6CD66CC3F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87422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4AD1-61F4-48C0-96B7-9B15368D6DE1}"/>
              </a:ext>
            </a:extLst>
          </p:cNvPr>
          <p:cNvSpPr>
            <a:spLocks noGrp="1"/>
          </p:cNvSpPr>
          <p:nvPr>
            <p:ph type="title"/>
          </p:nvPr>
        </p:nvSpPr>
        <p:spPr/>
        <p:txBody>
          <a:bodyPr/>
          <a:lstStyle/>
          <a:p>
            <a:r>
              <a:rPr lang="en-IE" dirty="0"/>
              <a:t>Project Gant Chart</a:t>
            </a:r>
          </a:p>
        </p:txBody>
      </p:sp>
      <p:pic>
        <p:nvPicPr>
          <p:cNvPr id="5" name="Picture 4">
            <a:extLst>
              <a:ext uri="{FF2B5EF4-FFF2-40B4-BE49-F238E27FC236}">
                <a16:creationId xmlns:a16="http://schemas.microsoft.com/office/drawing/2014/main" id="{23586340-9B56-4F83-82D8-EE596991E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1770338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59A3-6D28-473A-8CB6-1288E77EF10C}"/>
              </a:ext>
            </a:extLst>
          </p:cNvPr>
          <p:cNvSpPr>
            <a:spLocks noGrp="1"/>
          </p:cNvSpPr>
          <p:nvPr>
            <p:ph type="title"/>
          </p:nvPr>
        </p:nvSpPr>
        <p:spPr/>
        <p:txBody>
          <a:bodyPr/>
          <a:lstStyle/>
          <a:p>
            <a:r>
              <a:rPr lang="en-IE" dirty="0"/>
              <a:t>Chosen Research and Development Methodologies for the project</a:t>
            </a:r>
          </a:p>
        </p:txBody>
      </p:sp>
      <p:sp>
        <p:nvSpPr>
          <p:cNvPr id="3" name="Content Placeholder 2">
            <a:extLst>
              <a:ext uri="{FF2B5EF4-FFF2-40B4-BE49-F238E27FC236}">
                <a16:creationId xmlns:a16="http://schemas.microsoft.com/office/drawing/2014/main" id="{1963095D-403F-4221-8FC0-1269F2CE0178}"/>
              </a:ext>
            </a:extLst>
          </p:cNvPr>
          <p:cNvSpPr>
            <a:spLocks noGrp="1"/>
          </p:cNvSpPr>
          <p:nvPr>
            <p:ph idx="1"/>
          </p:nvPr>
        </p:nvSpPr>
        <p:spPr/>
        <p:txBody>
          <a:bodyPr/>
          <a:lstStyle/>
          <a:p>
            <a:r>
              <a:rPr lang="en-IE" dirty="0"/>
              <a:t>Mixed research method:</a:t>
            </a:r>
          </a:p>
          <a:p>
            <a:pPr lvl="1">
              <a:buFont typeface="Wingdings" panose="05000000000000000000" pitchFamily="2" charset="2"/>
              <a:buChar char="Ø"/>
            </a:pPr>
            <a:r>
              <a:rPr lang="en-IE" dirty="0"/>
              <a:t> Quantitative</a:t>
            </a:r>
          </a:p>
          <a:p>
            <a:pPr lvl="1">
              <a:buFont typeface="Wingdings" panose="05000000000000000000" pitchFamily="2" charset="2"/>
              <a:buChar char="Ø"/>
            </a:pPr>
            <a:r>
              <a:rPr lang="en-IE" dirty="0"/>
              <a:t> Qualitative</a:t>
            </a:r>
          </a:p>
          <a:p>
            <a:pPr lvl="1">
              <a:buFont typeface="Wingdings" panose="05000000000000000000" pitchFamily="2" charset="2"/>
              <a:buChar char="Ø"/>
            </a:pPr>
            <a:endParaRPr lang="en-IE" dirty="0"/>
          </a:p>
          <a:p>
            <a:pPr marL="84138" lvl="1" indent="42863"/>
            <a:r>
              <a:rPr lang="en-IE" dirty="0"/>
              <a:t> </a:t>
            </a:r>
            <a:r>
              <a:rPr lang="en-IE" sz="2800" dirty="0"/>
              <a:t>Dynamic Software Development Method (DSDM)</a:t>
            </a:r>
          </a:p>
          <a:p>
            <a:pPr marL="884238" lvl="2" indent="-342900">
              <a:buFont typeface="Wingdings" panose="05000000000000000000" pitchFamily="2" charset="2"/>
              <a:buChar char="Ø"/>
            </a:pPr>
            <a:r>
              <a:rPr lang="en-IE" sz="2400" dirty="0"/>
              <a:t>Time Boxing (</a:t>
            </a:r>
            <a:r>
              <a:rPr lang="en-IE" dirty="0"/>
              <a:t>time management technique in which you allot a fixed, maximum unit of time for an activity in advance, and then complete the activity within that time frame</a:t>
            </a:r>
            <a:r>
              <a:rPr lang="en-IE" b="1" dirty="0"/>
              <a:t>.</a:t>
            </a:r>
            <a:r>
              <a:rPr lang="en-IE" sz="2400" b="1" dirty="0"/>
              <a:t>)</a:t>
            </a:r>
            <a:r>
              <a:rPr lang="en-IE" sz="2400" dirty="0"/>
              <a:t> </a:t>
            </a:r>
          </a:p>
          <a:p>
            <a:pPr marL="884238" lvl="2" indent="-342900">
              <a:buFont typeface="Wingdings" panose="05000000000000000000" pitchFamily="2" charset="2"/>
              <a:buChar char="Ø"/>
            </a:pPr>
            <a:r>
              <a:rPr lang="en-IE" sz="2400" dirty="0" err="1"/>
              <a:t>MoSCoW</a:t>
            </a:r>
            <a:r>
              <a:rPr lang="en-IE" sz="2400" dirty="0"/>
              <a:t> technique </a:t>
            </a:r>
          </a:p>
          <a:p>
            <a:pPr marL="884238" lvl="2" indent="-342900">
              <a:buFont typeface="Wingdings" panose="05000000000000000000" pitchFamily="2" charset="2"/>
              <a:buChar char="Ø"/>
            </a:pPr>
            <a:r>
              <a:rPr lang="en-IE" sz="2400" dirty="0"/>
              <a:t>Prototyping</a:t>
            </a:r>
          </a:p>
        </p:txBody>
      </p:sp>
      <p:pic>
        <p:nvPicPr>
          <p:cNvPr id="4" name="Picture 3">
            <a:extLst>
              <a:ext uri="{FF2B5EF4-FFF2-40B4-BE49-F238E27FC236}">
                <a16:creationId xmlns:a16="http://schemas.microsoft.com/office/drawing/2014/main" id="{85E6960B-2685-4685-9A73-8D084C7D8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2627720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E2A7-CF9B-40B7-BEE1-45155F1EE5F2}"/>
              </a:ext>
            </a:extLst>
          </p:cNvPr>
          <p:cNvSpPr>
            <a:spLocks noGrp="1"/>
          </p:cNvSpPr>
          <p:nvPr>
            <p:ph type="title"/>
          </p:nvPr>
        </p:nvSpPr>
        <p:spPr/>
        <p:txBody>
          <a:bodyPr/>
          <a:lstStyle/>
          <a:p>
            <a:r>
              <a:rPr lang="en-IE" dirty="0"/>
              <a:t>System Requirements:</a:t>
            </a:r>
          </a:p>
        </p:txBody>
      </p:sp>
      <p:pic>
        <p:nvPicPr>
          <p:cNvPr id="4" name="Picture 3">
            <a:extLst>
              <a:ext uri="{FF2B5EF4-FFF2-40B4-BE49-F238E27FC236}">
                <a16:creationId xmlns:a16="http://schemas.microsoft.com/office/drawing/2014/main" id="{AACBF025-03BC-42C4-958A-E6D783F79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6" name="Picture 5">
            <a:extLst>
              <a:ext uri="{FF2B5EF4-FFF2-40B4-BE49-F238E27FC236}">
                <a16:creationId xmlns:a16="http://schemas.microsoft.com/office/drawing/2014/main" id="{48096612-2CA3-47C8-AEE9-9E28604463D3}"/>
              </a:ext>
            </a:extLst>
          </p:cNvPr>
          <p:cNvPicPr>
            <a:picLocks noChangeAspect="1"/>
          </p:cNvPicPr>
          <p:nvPr/>
        </p:nvPicPr>
        <p:blipFill rotWithShape="1">
          <a:blip r:embed="rId3"/>
          <a:srcRect l="16905" t="36402" r="17738" b="25503"/>
          <a:stretch/>
        </p:blipFill>
        <p:spPr>
          <a:xfrm>
            <a:off x="87086" y="1982208"/>
            <a:ext cx="11971564" cy="3925106"/>
          </a:xfrm>
          <a:prstGeom prst="rect">
            <a:avLst/>
          </a:prstGeom>
        </p:spPr>
      </p:pic>
      <p:sp>
        <p:nvSpPr>
          <p:cNvPr id="7" name="TextBox 6">
            <a:extLst>
              <a:ext uri="{FF2B5EF4-FFF2-40B4-BE49-F238E27FC236}">
                <a16:creationId xmlns:a16="http://schemas.microsoft.com/office/drawing/2014/main" id="{10F941CF-2278-4933-8FA8-ED9C6DF8CDAC}"/>
              </a:ext>
            </a:extLst>
          </p:cNvPr>
          <p:cNvSpPr txBox="1"/>
          <p:nvPr/>
        </p:nvSpPr>
        <p:spPr>
          <a:xfrm>
            <a:off x="1320804" y="2409373"/>
            <a:ext cx="1786515" cy="369332"/>
          </a:xfrm>
          <a:prstGeom prst="rect">
            <a:avLst/>
          </a:prstGeom>
          <a:noFill/>
        </p:spPr>
        <p:txBody>
          <a:bodyPr wrap="none" rtlCol="0">
            <a:spAutoFit/>
          </a:bodyPr>
          <a:lstStyle/>
          <a:p>
            <a:r>
              <a:rPr lang="en-IE" dirty="0"/>
              <a:t>Use of IoT device</a:t>
            </a:r>
          </a:p>
        </p:txBody>
      </p:sp>
      <p:sp>
        <p:nvSpPr>
          <p:cNvPr id="9" name="TextBox 8">
            <a:extLst>
              <a:ext uri="{FF2B5EF4-FFF2-40B4-BE49-F238E27FC236}">
                <a16:creationId xmlns:a16="http://schemas.microsoft.com/office/drawing/2014/main" id="{9404E575-D881-4ADE-A43A-8738120EBD00}"/>
              </a:ext>
            </a:extLst>
          </p:cNvPr>
          <p:cNvSpPr txBox="1"/>
          <p:nvPr/>
        </p:nvSpPr>
        <p:spPr>
          <a:xfrm>
            <a:off x="693057" y="3038944"/>
            <a:ext cx="2467535" cy="369332"/>
          </a:xfrm>
          <a:prstGeom prst="rect">
            <a:avLst/>
          </a:prstGeom>
          <a:noFill/>
        </p:spPr>
        <p:txBody>
          <a:bodyPr wrap="none" rtlCol="0">
            <a:spAutoFit/>
          </a:bodyPr>
          <a:lstStyle/>
          <a:p>
            <a:r>
              <a:rPr lang="en-IE" dirty="0"/>
              <a:t>Fill adoption intent form</a:t>
            </a:r>
          </a:p>
        </p:txBody>
      </p:sp>
    </p:spTree>
    <p:extLst>
      <p:ext uri="{BB962C8B-B14F-4D97-AF65-F5344CB8AC3E}">
        <p14:creationId xmlns:p14="http://schemas.microsoft.com/office/powerpoint/2010/main" val="2187322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1381</TotalTime>
  <Words>1464</Words>
  <Application>Microsoft Office PowerPoint</Application>
  <PresentationFormat>Widescreen</PresentationFormat>
  <Paragraphs>218</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Times New Roman</vt:lpstr>
      <vt:lpstr>Wingdings</vt:lpstr>
      <vt:lpstr>Office Theme</vt:lpstr>
      <vt:lpstr>Pawdopter  Mobile Application associated with IoT Device for potential Animal Adopters to find their Pet to love</vt:lpstr>
      <vt:lpstr>Problem Definition</vt:lpstr>
      <vt:lpstr>IoT – Internet of Things</vt:lpstr>
      <vt:lpstr>Project Goal </vt:lpstr>
      <vt:lpstr>Project Scope</vt:lpstr>
      <vt:lpstr>Project Objectives</vt:lpstr>
      <vt:lpstr>Project Gant Chart</vt:lpstr>
      <vt:lpstr>Chosen Research and Development Methodologies for the project</vt:lpstr>
      <vt:lpstr>System Requirements:</vt:lpstr>
      <vt:lpstr>Use Case Diagram</vt:lpstr>
      <vt:lpstr>PowerPoint Presentation</vt:lpstr>
      <vt:lpstr>PowerPoint Presentation</vt:lpstr>
      <vt:lpstr>Object Class Diagram</vt:lpstr>
      <vt:lpstr>Alternative Solutions</vt:lpstr>
      <vt:lpstr>Screen Designs</vt:lpstr>
      <vt:lpstr>Screen Designs cont.</vt:lpstr>
      <vt:lpstr>Database Relationships</vt:lpstr>
      <vt:lpstr>Database Connectivity</vt:lpstr>
      <vt:lpstr>Database Connectivity cont.</vt:lpstr>
      <vt:lpstr>Database Connectivity cont.</vt:lpstr>
      <vt:lpstr>Database Connectivity cont.</vt:lpstr>
      <vt:lpstr>3-Tier Architecture</vt:lpstr>
      <vt:lpstr>Testing</vt:lpstr>
      <vt:lpstr>Testing Cases</vt:lpstr>
      <vt:lpstr>Project Evaluation  17 questions</vt:lpstr>
      <vt:lpstr>Project Achievements</vt:lpstr>
      <vt:lpstr>Contributions to IT field and Society</vt:lpstr>
      <vt:lpstr>Personal and Professional Achievements</vt:lpstr>
      <vt:lpstr>Conclusions</vt:lpstr>
      <vt:lpstr>Scope for future work</vt:lpstr>
      <vt:lpstr>User Manual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GCL User</dc:creator>
  <cp:lastModifiedBy>GCL User</cp:lastModifiedBy>
  <cp:revision>53</cp:revision>
  <dcterms:created xsi:type="dcterms:W3CDTF">2020-06-24T14:50:29Z</dcterms:created>
  <dcterms:modified xsi:type="dcterms:W3CDTF">2020-08-21T00:08:48Z</dcterms:modified>
</cp:coreProperties>
</file>